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Lst>
  <p:notesMasterIdLst>
    <p:notesMasterId r:id="rId14"/>
  </p:notesMasterIdLst>
  <p:handoutMasterIdLst>
    <p:handoutMasterId r:id="rId15"/>
  </p:handoutMasterIdLst>
  <p:sldIdLst>
    <p:sldId id="930" r:id="rId3"/>
    <p:sldId id="935" r:id="rId4"/>
    <p:sldId id="931" r:id="rId5"/>
    <p:sldId id="936" r:id="rId6"/>
    <p:sldId id="923" r:id="rId7"/>
    <p:sldId id="938" r:id="rId8"/>
    <p:sldId id="908" r:id="rId9"/>
    <p:sldId id="924" r:id="rId10"/>
    <p:sldId id="909" r:id="rId11"/>
    <p:sldId id="910" r:id="rId12"/>
    <p:sldId id="826" r:id="rId13"/>
  </p:sldIdLst>
  <p:sldSz cx="12192000" cy="6858000"/>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agun" initials="s" lastIdx="1" clrIdx="0">
    <p:extLst>
      <p:ext uri="{19B8F6BF-5375-455C-9EA6-DF929625EA0E}">
        <p15:presenceInfo xmlns:p15="http://schemas.microsoft.com/office/powerpoint/2012/main" userId="S::shagun@uw.edu::28cd35dd-26cf-4295-bd81-eca99548702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3B8AD"/>
    <a:srgbClr val="1F497D"/>
    <a:srgbClr val="0E6E8E"/>
    <a:srgbClr val="595959"/>
    <a:srgbClr val="026F8E"/>
    <a:srgbClr val="4BACC6"/>
    <a:srgbClr val="2C92D5"/>
    <a:srgbClr val="24B9AD"/>
    <a:srgbClr val="93A61B"/>
    <a:srgbClr val="EDC5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48" autoAdjust="0"/>
    <p:restoredTop sz="84530"/>
  </p:normalViewPr>
  <p:slideViewPr>
    <p:cSldViewPr>
      <p:cViewPr varScale="1">
        <p:scale>
          <a:sx n="90" d="100"/>
          <a:sy n="90" d="100"/>
        </p:scale>
        <p:origin x="1472" y="20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notesViewPr>
    <p:cSldViewPr>
      <p:cViewPr varScale="1">
        <p:scale>
          <a:sx n="88" d="100"/>
          <a:sy n="88" d="100"/>
        </p:scale>
        <p:origin x="-387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8B5C8F-8078-4DAE-AB31-0A0D247E2149}" type="datetimeFigureOut">
              <a:rPr lang="en-US" smtClean="0"/>
              <a:t>5/3/22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2651D8F-D12B-47B7-8C39-E2EDC234A8A4}" type="slidenum">
              <a:rPr lang="en-US" smtClean="0"/>
              <a:t>‹#›</a:t>
            </a:fld>
            <a:endParaRPr lang="en-US"/>
          </a:p>
        </p:txBody>
      </p:sp>
    </p:spTree>
    <p:extLst>
      <p:ext uri="{BB962C8B-B14F-4D97-AF65-F5344CB8AC3E}">
        <p14:creationId xmlns:p14="http://schemas.microsoft.com/office/powerpoint/2010/main" val="2415847378"/>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jpg>
</file>

<file path=ppt/media/image6.png>
</file>

<file path=ppt/media/image7.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F444E1-5D57-4A4C-9CDC-FA5D226E4DFB}" type="datetimeFigureOut">
              <a:rPr lang="en-US" smtClean="0"/>
              <a:t>5/3/22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06BF88-8686-495B-B1CC-4CA8FB75A3B0}" type="slidenum">
              <a:rPr lang="en-US" smtClean="0"/>
              <a:t>‹#›</a:t>
            </a:fld>
            <a:endParaRPr lang="en-US"/>
          </a:p>
        </p:txBody>
      </p:sp>
    </p:spTree>
    <p:extLst>
      <p:ext uri="{BB962C8B-B14F-4D97-AF65-F5344CB8AC3E}">
        <p14:creationId xmlns:p14="http://schemas.microsoft.com/office/powerpoint/2010/main" val="2844197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Participants also wanted to see examples of matching comments while configuring filters because they felt it would </a:t>
            </a:r>
            <a:r>
              <a:rPr lang="en-US" sz="1200" dirty="0"/>
              <a:t>improve their understanding of how each word filter would perform, if it is configured</a:t>
            </a:r>
          </a:p>
          <a:p>
            <a:endParaRPr lang="en-US" dirty="0"/>
          </a:p>
        </p:txBody>
      </p:sp>
      <p:sp>
        <p:nvSpPr>
          <p:cNvPr id="4" name="Slide Number Placeholder 3"/>
          <p:cNvSpPr>
            <a:spLocks noGrp="1"/>
          </p:cNvSpPr>
          <p:nvPr>
            <p:ph type="sldNum" sz="quarter" idx="5"/>
          </p:nvPr>
        </p:nvSpPr>
        <p:spPr/>
        <p:txBody>
          <a:bodyPr/>
          <a:lstStyle/>
          <a:p>
            <a:fld id="{D306BF88-8686-495B-B1CC-4CA8FB75A3B0}" type="slidenum">
              <a:rPr lang="en-US" smtClean="0"/>
              <a:t>1</a:t>
            </a:fld>
            <a:endParaRPr lang="en-US"/>
          </a:p>
        </p:txBody>
      </p:sp>
    </p:spTree>
    <p:extLst>
      <p:ext uri="{BB962C8B-B14F-4D97-AF65-F5344CB8AC3E}">
        <p14:creationId xmlns:p14="http://schemas.microsoft.com/office/powerpoint/2010/main" val="29425882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examined how other stakeholders can assist content creators with moderating their comments.</a:t>
            </a:r>
          </a:p>
          <a:p>
            <a:r>
              <a:rPr lang="en-US" dirty="0"/>
              <a:t>First, platforms could go beyond providing API access to their data and dedicate technical and human resources to foster an ecosystem of third-party tools such as FilterBuddy. </a:t>
            </a:r>
          </a:p>
          <a:p>
            <a:r>
              <a:rPr lang="en-US" dirty="0"/>
              <a:t>Second, minority support groups can use their domain expertise and influence to curate and publicize appropriate lexicons for tools like FilterBuddy.</a:t>
            </a:r>
          </a:p>
          <a:p>
            <a:r>
              <a:rPr lang="en-US" dirty="0"/>
              <a:t>And finally, policymakers can empower content creators by mandating that large platforms </a:t>
            </a:r>
            <a:r>
              <a:rPr lang="en-US"/>
              <a:t>like YouTube </a:t>
            </a:r>
            <a:r>
              <a:rPr lang="en-US" dirty="0"/>
              <a:t>and </a:t>
            </a:r>
            <a:r>
              <a:rPr lang="en-US" dirty="0" err="1"/>
              <a:t>TikTok</a:t>
            </a:r>
            <a:r>
              <a:rPr lang="en-US" dirty="0"/>
              <a:t> must provide creators with moderation mechanisms that let them efficiently manage their channel’s comments. </a:t>
            </a:r>
          </a:p>
        </p:txBody>
      </p:sp>
      <p:sp>
        <p:nvSpPr>
          <p:cNvPr id="4" name="Slide Number Placeholder 3"/>
          <p:cNvSpPr>
            <a:spLocks noGrp="1"/>
          </p:cNvSpPr>
          <p:nvPr>
            <p:ph type="sldNum" sz="quarter" idx="5"/>
          </p:nvPr>
        </p:nvSpPr>
        <p:spPr/>
        <p:txBody>
          <a:bodyPr/>
          <a:lstStyle/>
          <a:p>
            <a:fld id="{D306BF88-8686-495B-B1CC-4CA8FB75A3B0}" type="slidenum">
              <a:rPr lang="en-US" smtClean="0"/>
              <a:t>10</a:t>
            </a:fld>
            <a:endParaRPr lang="en-US"/>
          </a:p>
        </p:txBody>
      </p:sp>
    </p:spTree>
    <p:extLst>
      <p:ext uri="{BB962C8B-B14F-4D97-AF65-F5344CB8AC3E}">
        <p14:creationId xmlns:p14="http://schemas.microsoft.com/office/powerpoint/2010/main" val="40333330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and we invite you to build on top of FilterBuddy. I will be happy to take some questions now.</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06BF88-8686-495B-B1CC-4CA8FB75A3B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723885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[Pause]</a:t>
            </a:r>
          </a:p>
          <a:p>
            <a:r>
              <a:rPr lang="en-US" dirty="0"/>
              <a:t>To address this need, users can enter a phrase in this ‘Add New Phrase’ box. This automatically populates all the comments previously posted on the user’s channel that contain this phrase. Reviewing these comments allows users to make an informed decision on whether they want to add this phrase as a word filter. Users can choose whether they want the system to catch the spelling variants of each word filter. They can also decide what actions they want to take on comments caught by each word filter. </a:t>
            </a:r>
          </a:p>
        </p:txBody>
      </p:sp>
      <p:sp>
        <p:nvSpPr>
          <p:cNvPr id="4" name="Slide Number Placeholder 3"/>
          <p:cNvSpPr>
            <a:spLocks noGrp="1"/>
          </p:cNvSpPr>
          <p:nvPr>
            <p:ph type="sldNum" sz="quarter" idx="5"/>
          </p:nvPr>
        </p:nvSpPr>
        <p:spPr/>
        <p:txBody>
          <a:bodyPr/>
          <a:lstStyle/>
          <a:p>
            <a:fld id="{D306BF88-8686-495B-B1CC-4CA8FB75A3B0}" type="slidenum">
              <a:rPr lang="en-US" smtClean="0"/>
              <a:t>2</a:t>
            </a:fld>
            <a:endParaRPr lang="en-US"/>
          </a:p>
        </p:txBody>
      </p:sp>
    </p:spTree>
    <p:extLst>
      <p:ext uri="{BB962C8B-B14F-4D97-AF65-F5344CB8AC3E}">
        <p14:creationId xmlns:p14="http://schemas.microsoft.com/office/powerpoint/2010/main" val="531292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participants wanted to get an overview of word filters’ actions. They were especially interested </a:t>
            </a:r>
            <a:r>
              <a:rPr lang="en-US"/>
              <a:t>in reviewing </a:t>
            </a:r>
            <a:r>
              <a:rPr lang="en-US" dirty="0"/>
              <a:t>the temporal performance of their configured categories.</a:t>
            </a:r>
          </a:p>
        </p:txBody>
      </p:sp>
      <p:sp>
        <p:nvSpPr>
          <p:cNvPr id="4" name="Slide Number Placeholder 3"/>
          <p:cNvSpPr>
            <a:spLocks noGrp="1"/>
          </p:cNvSpPr>
          <p:nvPr>
            <p:ph type="sldNum" sz="quarter" idx="5"/>
          </p:nvPr>
        </p:nvSpPr>
        <p:spPr/>
        <p:txBody>
          <a:bodyPr/>
          <a:lstStyle/>
          <a:p>
            <a:fld id="{D306BF88-8686-495B-B1CC-4CA8FB75A3B0}" type="slidenum">
              <a:rPr lang="en-US" smtClean="0"/>
              <a:t>3</a:t>
            </a:fld>
            <a:endParaRPr lang="en-US"/>
          </a:p>
        </p:txBody>
      </p:sp>
    </p:spTree>
    <p:extLst>
      <p:ext uri="{BB962C8B-B14F-4D97-AF65-F5344CB8AC3E}">
        <p14:creationId xmlns:p14="http://schemas.microsoft.com/office/powerpoint/2010/main" val="4238436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serve this need, on each category page, we present a graph that tells users how different phrases configured in that category caught comments on their channel over the last thirty days.</a:t>
            </a:r>
          </a:p>
          <a:p>
            <a:r>
              <a:rPr lang="en-US" dirty="0"/>
              <a:t>We also show the users a preview table of all the comments caught by that category.</a:t>
            </a:r>
          </a:p>
          <a:p>
            <a:r>
              <a:rPr lang="en-US" dirty="0"/>
              <a:t>Additionally, on the Overview page, we show the users a graph of comments caught by each category.</a:t>
            </a:r>
          </a:p>
          <a:p>
            <a:endParaRPr lang="en-US" dirty="0"/>
          </a:p>
        </p:txBody>
      </p:sp>
      <p:sp>
        <p:nvSpPr>
          <p:cNvPr id="4" name="Slide Number Placeholder 3"/>
          <p:cNvSpPr>
            <a:spLocks noGrp="1"/>
          </p:cNvSpPr>
          <p:nvPr>
            <p:ph type="sldNum" sz="quarter" idx="5"/>
          </p:nvPr>
        </p:nvSpPr>
        <p:spPr/>
        <p:txBody>
          <a:bodyPr/>
          <a:lstStyle/>
          <a:p>
            <a:fld id="{D306BF88-8686-495B-B1CC-4CA8FB75A3B0}" type="slidenum">
              <a:rPr lang="en-US" smtClean="0"/>
              <a:t>4</a:t>
            </a:fld>
            <a:endParaRPr lang="en-US"/>
          </a:p>
        </p:txBody>
      </p:sp>
    </p:spTree>
    <p:extLst>
      <p:ext uri="{BB962C8B-B14F-4D97-AF65-F5344CB8AC3E}">
        <p14:creationId xmlns:p14="http://schemas.microsoft.com/office/powerpoint/2010/main" val="17782625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building FilterBuddy, we evaluated it by conducting a user study with 8 YouTube creators.</a:t>
            </a:r>
          </a:p>
        </p:txBody>
      </p:sp>
      <p:sp>
        <p:nvSpPr>
          <p:cNvPr id="4" name="Slide Number Placeholder 3"/>
          <p:cNvSpPr>
            <a:spLocks noGrp="1"/>
          </p:cNvSpPr>
          <p:nvPr>
            <p:ph type="sldNum" sz="quarter" idx="5"/>
          </p:nvPr>
        </p:nvSpPr>
        <p:spPr/>
        <p:txBody>
          <a:bodyPr/>
          <a:lstStyle/>
          <a:p>
            <a:fld id="{D306BF88-8686-495B-B1CC-4CA8FB75A3B0}" type="slidenum">
              <a:rPr lang="en-US" smtClean="0"/>
              <a:t>5</a:t>
            </a:fld>
            <a:endParaRPr lang="en-US"/>
          </a:p>
        </p:txBody>
      </p:sp>
    </p:spTree>
    <p:extLst>
      <p:ext uri="{BB962C8B-B14F-4D97-AF65-F5344CB8AC3E}">
        <p14:creationId xmlns:p14="http://schemas.microsoft.com/office/powerpoint/2010/main" val="3673713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asked participants to explore FilterBuddy features and author filters over their comments while providing us qualitative feedback</a:t>
            </a:r>
          </a:p>
          <a:p>
            <a:endParaRPr lang="en-US" dirty="0"/>
          </a:p>
        </p:txBody>
      </p:sp>
      <p:sp>
        <p:nvSpPr>
          <p:cNvPr id="4" name="Slide Number Placeholder 3"/>
          <p:cNvSpPr>
            <a:spLocks noGrp="1"/>
          </p:cNvSpPr>
          <p:nvPr>
            <p:ph type="sldNum" sz="quarter" idx="5"/>
          </p:nvPr>
        </p:nvSpPr>
        <p:spPr/>
        <p:txBody>
          <a:bodyPr/>
          <a:lstStyle/>
          <a:p>
            <a:fld id="{D306BF88-8686-495B-B1CC-4CA8FB75A3B0}" type="slidenum">
              <a:rPr lang="en-US" smtClean="0"/>
              <a:t>6</a:t>
            </a:fld>
            <a:endParaRPr lang="en-US"/>
          </a:p>
        </p:txBody>
      </p:sp>
    </p:spTree>
    <p:extLst>
      <p:ext uri="{BB962C8B-B14F-4D97-AF65-F5344CB8AC3E}">
        <p14:creationId xmlns:p14="http://schemas.microsoft.com/office/powerpoint/2010/main" val="665584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Through this study, we found that users were appreciative of greater automation that FilterBuddy enables.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When we asked participants to compare FilterBuddy to something machine learning based, they showed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resistance to replacing the rule-based configurations of this tool with solely ML-based approaches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 Some participants requested additional defensive mechanisms to reduce incorrect removals made by FilterBuddy.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 Many participants liked the ability to share their filters with other creators and build off of filters created by others.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 We were also surprised to find that many participants devised use cases for this tool that went beyond removing inappropriate comments. This included finding new collaborators, filtering for positive feedback, and better understanding their audiences.</a:t>
            </a:r>
          </a:p>
          <a:p>
            <a:endParaRPr lang="en-US" dirty="0"/>
          </a:p>
        </p:txBody>
      </p:sp>
      <p:sp>
        <p:nvSpPr>
          <p:cNvPr id="4" name="Slide Number Placeholder 3"/>
          <p:cNvSpPr>
            <a:spLocks noGrp="1"/>
          </p:cNvSpPr>
          <p:nvPr>
            <p:ph type="sldNum" sz="quarter" idx="5"/>
          </p:nvPr>
        </p:nvSpPr>
        <p:spPr/>
        <p:txBody>
          <a:bodyPr/>
          <a:lstStyle/>
          <a:p>
            <a:fld id="{D306BF88-8686-495B-B1CC-4CA8FB75A3B0}" type="slidenum">
              <a:rPr lang="en-US" smtClean="0"/>
              <a:t>7</a:t>
            </a:fld>
            <a:endParaRPr lang="en-US"/>
          </a:p>
        </p:txBody>
      </p:sp>
    </p:spTree>
    <p:extLst>
      <p:ext uri="{BB962C8B-B14F-4D97-AF65-F5344CB8AC3E}">
        <p14:creationId xmlns:p14="http://schemas.microsoft.com/office/powerpoint/2010/main" val="12915548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highlight now some of the key takeaways of this work.</a:t>
            </a:r>
          </a:p>
        </p:txBody>
      </p:sp>
      <p:sp>
        <p:nvSpPr>
          <p:cNvPr id="4" name="Slide Number Placeholder 3"/>
          <p:cNvSpPr>
            <a:spLocks noGrp="1"/>
          </p:cNvSpPr>
          <p:nvPr>
            <p:ph type="sldNum" sz="quarter" idx="5"/>
          </p:nvPr>
        </p:nvSpPr>
        <p:spPr/>
        <p:txBody>
          <a:bodyPr/>
          <a:lstStyle/>
          <a:p>
            <a:fld id="{D306BF88-8686-495B-B1CC-4CA8FB75A3B0}" type="slidenum">
              <a:rPr lang="en-US" smtClean="0"/>
              <a:t>8</a:t>
            </a:fld>
            <a:endParaRPr lang="en-US"/>
          </a:p>
        </p:txBody>
      </p:sp>
    </p:spTree>
    <p:extLst>
      <p:ext uri="{BB962C8B-B14F-4D97-AF65-F5344CB8AC3E}">
        <p14:creationId xmlns:p14="http://schemas.microsoft.com/office/powerpoint/2010/main" val="16741420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found that creators are deeply </a:t>
            </a:r>
            <a:r>
              <a:rPr lang="en-US" sz="1200" dirty="0"/>
              <a:t>invested in retaining control over their moderation operations.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Considering this, we argue that sensible design defaults can help creators achieve this goal while minimizing the manual effort of setting up granular filters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also found that there is an urgent need for advanced analytic and visualization tools that facilitate discovery of unusual temporal and topical trends in creators’ comments, and HCI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researchers can make valuable contributions in this space.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306BF88-8686-495B-B1CC-4CA8FB75A3B0}" type="slidenum">
              <a:rPr lang="en-US" smtClean="0"/>
              <a:t>9</a:t>
            </a:fld>
            <a:endParaRPr lang="en-US"/>
          </a:p>
        </p:txBody>
      </p:sp>
    </p:spTree>
    <p:extLst>
      <p:ext uri="{BB962C8B-B14F-4D97-AF65-F5344CB8AC3E}">
        <p14:creationId xmlns:p14="http://schemas.microsoft.com/office/powerpoint/2010/main" val="33341747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78298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7D80A-8774-674A-BFCE-007CE705FBF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95C86C9-8A97-CE40-9851-DA4B50D436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82003F3-7152-7F47-B265-AF170943D07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113D3B-AEB7-5B4E-83BF-792315B5F2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9F870B-D962-304E-8C33-6A5033D29C2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9C9940-4C96-614F-828D-BFB6BCE64656}"/>
              </a:ext>
            </a:extLst>
          </p:cNvPr>
          <p:cNvSpPr>
            <a:spLocks noGrp="1"/>
          </p:cNvSpPr>
          <p:nvPr>
            <p:ph type="dt" sz="half" idx="10"/>
          </p:nvPr>
        </p:nvSpPr>
        <p:spPr/>
        <p:txBody>
          <a:bodyPr/>
          <a:lstStyle/>
          <a:p>
            <a:fld id="{1C4718A1-8289-7048-9863-BBBB113E5A30}" type="datetime1">
              <a:rPr lang="en-US" smtClean="0"/>
              <a:t>5/3/22</a:t>
            </a:fld>
            <a:endParaRPr lang="en-US"/>
          </a:p>
        </p:txBody>
      </p:sp>
      <p:sp>
        <p:nvSpPr>
          <p:cNvPr id="8" name="Footer Placeholder 7">
            <a:extLst>
              <a:ext uri="{FF2B5EF4-FFF2-40B4-BE49-F238E27FC236}">
                <a16:creationId xmlns:a16="http://schemas.microsoft.com/office/drawing/2014/main" id="{63F94322-1891-EB49-ADD3-BC62742E42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0E61CD-E523-A446-B7D9-E1B21F088BEB}"/>
              </a:ext>
            </a:extLst>
          </p:cNvPr>
          <p:cNvSpPr>
            <a:spLocks noGrp="1"/>
          </p:cNvSpPr>
          <p:nvPr>
            <p:ph type="sldNum" sz="quarter" idx="12"/>
          </p:nvPr>
        </p:nvSpPr>
        <p:spPr/>
        <p:txBody>
          <a:bodyPr/>
          <a:lstStyle/>
          <a:p>
            <a:fld id="{7E763D2C-D44F-3C41-93B9-2D7E7D936D6D}" type="slidenum">
              <a:rPr lang="en-US" smtClean="0"/>
              <a:t>‹#›</a:t>
            </a:fld>
            <a:endParaRPr lang="en-US"/>
          </a:p>
        </p:txBody>
      </p:sp>
    </p:spTree>
    <p:extLst>
      <p:ext uri="{BB962C8B-B14F-4D97-AF65-F5344CB8AC3E}">
        <p14:creationId xmlns:p14="http://schemas.microsoft.com/office/powerpoint/2010/main" val="3042452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CADF-D98C-9749-9661-D2FCF838E8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78CBA6D-AB1D-EC4D-8DCC-05E171F208E3}"/>
              </a:ext>
            </a:extLst>
          </p:cNvPr>
          <p:cNvSpPr>
            <a:spLocks noGrp="1"/>
          </p:cNvSpPr>
          <p:nvPr>
            <p:ph type="dt" sz="half" idx="10"/>
          </p:nvPr>
        </p:nvSpPr>
        <p:spPr/>
        <p:txBody>
          <a:bodyPr/>
          <a:lstStyle/>
          <a:p>
            <a:fld id="{AE60EC84-286F-794E-81D1-6B3B8DAD4D4F}" type="datetime1">
              <a:rPr lang="en-US" smtClean="0"/>
              <a:t>5/3/22</a:t>
            </a:fld>
            <a:endParaRPr lang="en-US"/>
          </a:p>
        </p:txBody>
      </p:sp>
      <p:sp>
        <p:nvSpPr>
          <p:cNvPr id="4" name="Footer Placeholder 3">
            <a:extLst>
              <a:ext uri="{FF2B5EF4-FFF2-40B4-BE49-F238E27FC236}">
                <a16:creationId xmlns:a16="http://schemas.microsoft.com/office/drawing/2014/main" id="{BE48DC3E-6D68-9849-B312-D0ACD3746A0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23AABB3-4455-E24F-A035-87D13B5AB832}"/>
              </a:ext>
            </a:extLst>
          </p:cNvPr>
          <p:cNvSpPr>
            <a:spLocks noGrp="1"/>
          </p:cNvSpPr>
          <p:nvPr>
            <p:ph type="sldNum" sz="quarter" idx="12"/>
          </p:nvPr>
        </p:nvSpPr>
        <p:spPr/>
        <p:txBody>
          <a:bodyPr/>
          <a:lstStyle/>
          <a:p>
            <a:fld id="{7E763D2C-D44F-3C41-93B9-2D7E7D936D6D}" type="slidenum">
              <a:rPr lang="en-US" smtClean="0"/>
              <a:t>‹#›</a:t>
            </a:fld>
            <a:endParaRPr lang="en-US"/>
          </a:p>
        </p:txBody>
      </p:sp>
    </p:spTree>
    <p:extLst>
      <p:ext uri="{BB962C8B-B14F-4D97-AF65-F5344CB8AC3E}">
        <p14:creationId xmlns:p14="http://schemas.microsoft.com/office/powerpoint/2010/main" val="562668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03A070-FC25-9B4B-828E-33F8512ED616}"/>
              </a:ext>
            </a:extLst>
          </p:cNvPr>
          <p:cNvSpPr>
            <a:spLocks noGrp="1"/>
          </p:cNvSpPr>
          <p:nvPr>
            <p:ph type="dt" sz="half" idx="10"/>
          </p:nvPr>
        </p:nvSpPr>
        <p:spPr/>
        <p:txBody>
          <a:bodyPr/>
          <a:lstStyle/>
          <a:p>
            <a:fld id="{BA71AA94-EFED-2443-BBF9-D405F7CA13DE}" type="datetime1">
              <a:rPr lang="en-US" smtClean="0"/>
              <a:t>5/3/22</a:t>
            </a:fld>
            <a:endParaRPr lang="en-US"/>
          </a:p>
        </p:txBody>
      </p:sp>
      <p:sp>
        <p:nvSpPr>
          <p:cNvPr id="3" name="Footer Placeholder 2">
            <a:extLst>
              <a:ext uri="{FF2B5EF4-FFF2-40B4-BE49-F238E27FC236}">
                <a16:creationId xmlns:a16="http://schemas.microsoft.com/office/drawing/2014/main" id="{3DAF5050-15AB-3F41-A1DA-3B2BF15333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C491532-09D3-4044-819D-0F234752421F}"/>
              </a:ext>
            </a:extLst>
          </p:cNvPr>
          <p:cNvSpPr>
            <a:spLocks noGrp="1"/>
          </p:cNvSpPr>
          <p:nvPr>
            <p:ph type="sldNum" sz="quarter" idx="12"/>
          </p:nvPr>
        </p:nvSpPr>
        <p:spPr/>
        <p:txBody>
          <a:bodyPr/>
          <a:lstStyle/>
          <a:p>
            <a:fld id="{7E763D2C-D44F-3C41-93B9-2D7E7D936D6D}" type="slidenum">
              <a:rPr lang="en-US" smtClean="0"/>
              <a:t>‹#›</a:t>
            </a:fld>
            <a:endParaRPr lang="en-US"/>
          </a:p>
        </p:txBody>
      </p:sp>
    </p:spTree>
    <p:extLst>
      <p:ext uri="{BB962C8B-B14F-4D97-AF65-F5344CB8AC3E}">
        <p14:creationId xmlns:p14="http://schemas.microsoft.com/office/powerpoint/2010/main" val="2288997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D27F6-F573-7F49-97AF-FF994FCAE7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323766D-2F47-6F4B-9083-C07A32D669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5D5FBE2-F29E-7043-86F4-8378538381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049787-7152-A34E-83BE-B0263CD897A9}"/>
              </a:ext>
            </a:extLst>
          </p:cNvPr>
          <p:cNvSpPr>
            <a:spLocks noGrp="1"/>
          </p:cNvSpPr>
          <p:nvPr>
            <p:ph type="dt" sz="half" idx="10"/>
          </p:nvPr>
        </p:nvSpPr>
        <p:spPr/>
        <p:txBody>
          <a:bodyPr/>
          <a:lstStyle/>
          <a:p>
            <a:fld id="{40CCF751-B76A-4243-A80B-DC36F56C96C0}" type="datetime1">
              <a:rPr lang="en-US" smtClean="0"/>
              <a:t>5/3/22</a:t>
            </a:fld>
            <a:endParaRPr lang="en-US"/>
          </a:p>
        </p:txBody>
      </p:sp>
      <p:sp>
        <p:nvSpPr>
          <p:cNvPr id="6" name="Footer Placeholder 5">
            <a:extLst>
              <a:ext uri="{FF2B5EF4-FFF2-40B4-BE49-F238E27FC236}">
                <a16:creationId xmlns:a16="http://schemas.microsoft.com/office/drawing/2014/main" id="{97EE3A88-85E9-ED46-9025-40357BE5C7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832A89-D2C3-144A-819B-875517E62862}"/>
              </a:ext>
            </a:extLst>
          </p:cNvPr>
          <p:cNvSpPr>
            <a:spLocks noGrp="1"/>
          </p:cNvSpPr>
          <p:nvPr>
            <p:ph type="sldNum" sz="quarter" idx="12"/>
          </p:nvPr>
        </p:nvSpPr>
        <p:spPr/>
        <p:txBody>
          <a:bodyPr/>
          <a:lstStyle/>
          <a:p>
            <a:fld id="{7E763D2C-D44F-3C41-93B9-2D7E7D936D6D}" type="slidenum">
              <a:rPr lang="en-US" smtClean="0"/>
              <a:t>‹#›</a:t>
            </a:fld>
            <a:endParaRPr lang="en-US"/>
          </a:p>
        </p:txBody>
      </p:sp>
    </p:spTree>
    <p:extLst>
      <p:ext uri="{BB962C8B-B14F-4D97-AF65-F5344CB8AC3E}">
        <p14:creationId xmlns:p14="http://schemas.microsoft.com/office/powerpoint/2010/main" val="359079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F7D4D-5C7F-6142-877F-EAA1B4F97A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3B7FAD1-CDC0-6041-8EBB-8F51855861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4ABC5BD-BF1C-0846-8218-E714EF360E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4053CE-A03B-9641-9370-8AEEAFA24AF6}"/>
              </a:ext>
            </a:extLst>
          </p:cNvPr>
          <p:cNvSpPr>
            <a:spLocks noGrp="1"/>
          </p:cNvSpPr>
          <p:nvPr>
            <p:ph type="dt" sz="half" idx="10"/>
          </p:nvPr>
        </p:nvSpPr>
        <p:spPr/>
        <p:txBody>
          <a:bodyPr/>
          <a:lstStyle/>
          <a:p>
            <a:fld id="{7FC4AFC3-EAA4-6D44-8232-AA7B5CB3E234}" type="datetime1">
              <a:rPr lang="en-US" smtClean="0"/>
              <a:t>5/3/22</a:t>
            </a:fld>
            <a:endParaRPr lang="en-US"/>
          </a:p>
        </p:txBody>
      </p:sp>
      <p:sp>
        <p:nvSpPr>
          <p:cNvPr id="6" name="Footer Placeholder 5">
            <a:extLst>
              <a:ext uri="{FF2B5EF4-FFF2-40B4-BE49-F238E27FC236}">
                <a16:creationId xmlns:a16="http://schemas.microsoft.com/office/drawing/2014/main" id="{33066235-FD5B-7D4C-BC45-D8FEED5A0D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BFA45F-5386-A74A-9A6B-D93A85E1D373}"/>
              </a:ext>
            </a:extLst>
          </p:cNvPr>
          <p:cNvSpPr>
            <a:spLocks noGrp="1"/>
          </p:cNvSpPr>
          <p:nvPr>
            <p:ph type="sldNum" sz="quarter" idx="12"/>
          </p:nvPr>
        </p:nvSpPr>
        <p:spPr/>
        <p:txBody>
          <a:bodyPr/>
          <a:lstStyle/>
          <a:p>
            <a:fld id="{7E763D2C-D44F-3C41-93B9-2D7E7D936D6D}" type="slidenum">
              <a:rPr lang="en-US" smtClean="0"/>
              <a:t>‹#›</a:t>
            </a:fld>
            <a:endParaRPr lang="en-US"/>
          </a:p>
        </p:txBody>
      </p:sp>
    </p:spTree>
    <p:extLst>
      <p:ext uri="{BB962C8B-B14F-4D97-AF65-F5344CB8AC3E}">
        <p14:creationId xmlns:p14="http://schemas.microsoft.com/office/powerpoint/2010/main" val="2055294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5A22B-FF8C-5B40-BAE6-F2B406B500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B6D9DA-0A97-3C47-95A7-DB7A99007DA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FD396E-2169-4D4B-823F-13D79CADE43B}"/>
              </a:ext>
            </a:extLst>
          </p:cNvPr>
          <p:cNvSpPr>
            <a:spLocks noGrp="1"/>
          </p:cNvSpPr>
          <p:nvPr>
            <p:ph type="dt" sz="half" idx="10"/>
          </p:nvPr>
        </p:nvSpPr>
        <p:spPr/>
        <p:txBody>
          <a:bodyPr/>
          <a:lstStyle/>
          <a:p>
            <a:fld id="{56CFAFD9-8F1A-0841-AEF7-E552E91E2366}" type="datetime1">
              <a:rPr lang="en-US" smtClean="0"/>
              <a:t>5/3/22</a:t>
            </a:fld>
            <a:endParaRPr lang="en-US"/>
          </a:p>
        </p:txBody>
      </p:sp>
      <p:sp>
        <p:nvSpPr>
          <p:cNvPr id="5" name="Footer Placeholder 4">
            <a:extLst>
              <a:ext uri="{FF2B5EF4-FFF2-40B4-BE49-F238E27FC236}">
                <a16:creationId xmlns:a16="http://schemas.microsoft.com/office/drawing/2014/main" id="{B8BE5687-2EC8-7640-A245-F4DF57E006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AD2114-1CDB-B44F-8AD5-77E2C0D49B84}"/>
              </a:ext>
            </a:extLst>
          </p:cNvPr>
          <p:cNvSpPr>
            <a:spLocks noGrp="1"/>
          </p:cNvSpPr>
          <p:nvPr>
            <p:ph type="sldNum" sz="quarter" idx="12"/>
          </p:nvPr>
        </p:nvSpPr>
        <p:spPr/>
        <p:txBody>
          <a:bodyPr/>
          <a:lstStyle/>
          <a:p>
            <a:fld id="{7E763D2C-D44F-3C41-93B9-2D7E7D936D6D}" type="slidenum">
              <a:rPr lang="en-US" smtClean="0"/>
              <a:t>‹#›</a:t>
            </a:fld>
            <a:endParaRPr lang="en-US"/>
          </a:p>
        </p:txBody>
      </p:sp>
    </p:spTree>
    <p:extLst>
      <p:ext uri="{BB962C8B-B14F-4D97-AF65-F5344CB8AC3E}">
        <p14:creationId xmlns:p14="http://schemas.microsoft.com/office/powerpoint/2010/main" val="2402680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C57AF4-9131-A840-92E1-2C632466906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AA3C81-0981-DA46-BF3B-2D38615CF8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9DA031-A29C-0B40-905A-3AB522A7EBA7}"/>
              </a:ext>
            </a:extLst>
          </p:cNvPr>
          <p:cNvSpPr>
            <a:spLocks noGrp="1"/>
          </p:cNvSpPr>
          <p:nvPr>
            <p:ph type="dt" sz="half" idx="10"/>
          </p:nvPr>
        </p:nvSpPr>
        <p:spPr/>
        <p:txBody>
          <a:bodyPr/>
          <a:lstStyle/>
          <a:p>
            <a:fld id="{98EE56AD-6DD6-474E-92D7-0C97FC7F0115}" type="datetime1">
              <a:rPr lang="en-US" smtClean="0"/>
              <a:t>5/3/22</a:t>
            </a:fld>
            <a:endParaRPr lang="en-US"/>
          </a:p>
        </p:txBody>
      </p:sp>
      <p:sp>
        <p:nvSpPr>
          <p:cNvPr id="5" name="Footer Placeholder 4">
            <a:extLst>
              <a:ext uri="{FF2B5EF4-FFF2-40B4-BE49-F238E27FC236}">
                <a16:creationId xmlns:a16="http://schemas.microsoft.com/office/drawing/2014/main" id="{E0E34334-FFD2-C746-B292-AEA180E929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395D20-4745-594E-94B9-FD9A206D9679}"/>
              </a:ext>
            </a:extLst>
          </p:cNvPr>
          <p:cNvSpPr>
            <a:spLocks noGrp="1"/>
          </p:cNvSpPr>
          <p:nvPr>
            <p:ph type="sldNum" sz="quarter" idx="12"/>
          </p:nvPr>
        </p:nvSpPr>
        <p:spPr/>
        <p:txBody>
          <a:bodyPr/>
          <a:lstStyle/>
          <a:p>
            <a:fld id="{7E763D2C-D44F-3C41-93B9-2D7E7D936D6D}" type="slidenum">
              <a:rPr lang="en-US" smtClean="0"/>
              <a:t>‹#›</a:t>
            </a:fld>
            <a:endParaRPr lang="en-US"/>
          </a:p>
        </p:txBody>
      </p:sp>
    </p:spTree>
    <p:extLst>
      <p:ext uri="{BB962C8B-B14F-4D97-AF65-F5344CB8AC3E}">
        <p14:creationId xmlns:p14="http://schemas.microsoft.com/office/powerpoint/2010/main" val="1276250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CDDB00F-3AD9-E546-B523-1C751D0C9810}"/>
              </a:ext>
            </a:extLst>
          </p:cNvPr>
          <p:cNvSpPr/>
          <p:nvPr userDrawn="1"/>
        </p:nvSpPr>
        <p:spPr>
          <a:xfrm>
            <a:off x="0" y="0"/>
            <a:ext cx="12192000" cy="6858000"/>
          </a:xfrm>
          <a:prstGeom prst="rect">
            <a:avLst/>
          </a:prstGeom>
          <a:solidFill>
            <a:srgbClr val="1F497D">
              <a:alpha val="7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959469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30BB1057-0E4C-DB41-9A9C-BE51F838128C}"/>
              </a:ext>
            </a:extLst>
          </p:cNvPr>
          <p:cNvPicPr>
            <a:picLocks noChangeAspect="1"/>
          </p:cNvPicPr>
          <p:nvPr userDrawn="1"/>
        </p:nvPicPr>
        <p:blipFill rotWithShape="1">
          <a:blip r:embed="rId3"/>
          <a:srcRect t="24952" b="1618"/>
          <a:stretch/>
        </p:blipFill>
        <p:spPr>
          <a:xfrm>
            <a:off x="0" y="-6514"/>
            <a:ext cx="12192000" cy="5035714"/>
          </a:xfrm>
          <a:prstGeom prst="rect">
            <a:avLst/>
          </a:prstGeom>
        </p:spPr>
      </p:pic>
    </p:spTree>
    <p:custDataLst>
      <p:tags r:id="rId1"/>
    </p:custDataLst>
    <p:extLst>
      <p:ext uri="{BB962C8B-B14F-4D97-AF65-F5344CB8AC3E}">
        <p14:creationId xmlns:p14="http://schemas.microsoft.com/office/powerpoint/2010/main" val="3092799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70C3E10E-B335-F548-9BEA-F0F899DE613D}"/>
              </a:ext>
            </a:extLst>
          </p:cNvPr>
          <p:cNvSpPr/>
          <p:nvPr userDrawn="1"/>
        </p:nvSpPr>
        <p:spPr>
          <a:xfrm>
            <a:off x="-1717" y="0"/>
            <a:ext cx="3026664" cy="457200"/>
          </a:xfrm>
          <a:prstGeom prst="roundRect">
            <a:avLst>
              <a:gd name="adj" fmla="val 773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0" dirty="0">
                <a:latin typeface="Avenir Next" panose="020B0503020202020204" pitchFamily="34" charset="0"/>
              </a:rPr>
              <a:t>Background</a:t>
            </a:r>
          </a:p>
        </p:txBody>
      </p:sp>
      <p:sp>
        <p:nvSpPr>
          <p:cNvPr id="9" name="Rounded Rectangle 8">
            <a:extLst>
              <a:ext uri="{FF2B5EF4-FFF2-40B4-BE49-F238E27FC236}">
                <a16:creationId xmlns:a16="http://schemas.microsoft.com/office/drawing/2014/main" id="{AF7CBDBF-38C0-1F4C-B145-3BCEB194BD09}"/>
              </a:ext>
            </a:extLst>
          </p:cNvPr>
          <p:cNvSpPr/>
          <p:nvPr userDrawn="1"/>
        </p:nvSpPr>
        <p:spPr>
          <a:xfrm>
            <a:off x="3052119" y="0"/>
            <a:ext cx="3026664" cy="457200"/>
          </a:xfrm>
          <a:prstGeom prst="roundRect">
            <a:avLst>
              <a:gd name="adj" fmla="val 773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0" dirty="0">
                <a:latin typeface="Avenir Next" panose="020B0503020202020204" pitchFamily="34" charset="0"/>
              </a:rPr>
              <a:t>Transparency</a:t>
            </a:r>
          </a:p>
        </p:txBody>
      </p:sp>
      <p:sp>
        <p:nvSpPr>
          <p:cNvPr id="10" name="Rounded Rectangle 9">
            <a:extLst>
              <a:ext uri="{FF2B5EF4-FFF2-40B4-BE49-F238E27FC236}">
                <a16:creationId xmlns:a16="http://schemas.microsoft.com/office/drawing/2014/main" id="{5A5B1641-37B0-954E-A336-A8C9777F8ED8}"/>
              </a:ext>
            </a:extLst>
          </p:cNvPr>
          <p:cNvSpPr/>
          <p:nvPr userDrawn="1"/>
        </p:nvSpPr>
        <p:spPr>
          <a:xfrm>
            <a:off x="6105956" y="0"/>
            <a:ext cx="3026664" cy="457200"/>
          </a:xfrm>
          <a:prstGeom prst="roundRect">
            <a:avLst>
              <a:gd name="adj" fmla="val 773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0" dirty="0">
                <a:latin typeface="Avenir Next" panose="020B0503020202020204" pitchFamily="34" charset="0"/>
              </a:rPr>
              <a:t>Effectiveness</a:t>
            </a:r>
          </a:p>
        </p:txBody>
      </p:sp>
      <p:sp>
        <p:nvSpPr>
          <p:cNvPr id="12" name="Rounded Rectangle 11">
            <a:extLst>
              <a:ext uri="{FF2B5EF4-FFF2-40B4-BE49-F238E27FC236}">
                <a16:creationId xmlns:a16="http://schemas.microsoft.com/office/drawing/2014/main" id="{7C9EBD37-FBA9-314A-97CC-E7FA5510A464}"/>
              </a:ext>
            </a:extLst>
          </p:cNvPr>
          <p:cNvSpPr/>
          <p:nvPr userDrawn="1"/>
        </p:nvSpPr>
        <p:spPr>
          <a:xfrm>
            <a:off x="9165336" y="0"/>
            <a:ext cx="3026664" cy="457200"/>
          </a:xfrm>
          <a:prstGeom prst="roundRect">
            <a:avLst>
              <a:gd name="adj" fmla="val 773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0" dirty="0">
                <a:latin typeface="Avenir Next" panose="020B0503020202020204" pitchFamily="34" charset="0"/>
              </a:rPr>
              <a:t>Future Work</a:t>
            </a:r>
          </a:p>
        </p:txBody>
      </p:sp>
    </p:spTree>
    <p:custDataLst>
      <p:tags r:id="rId1"/>
    </p:custDataLst>
    <p:extLst>
      <p:ext uri="{BB962C8B-B14F-4D97-AF65-F5344CB8AC3E}">
        <p14:creationId xmlns:p14="http://schemas.microsoft.com/office/powerpoint/2010/main" val="148863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9776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26DF0-E51F-B34C-9F7A-8850B295CBA7}"/>
              </a:ext>
            </a:extLst>
          </p:cNvPr>
          <p:cNvSpPr>
            <a:spLocks noGrp="1"/>
          </p:cNvSpPr>
          <p:nvPr>
            <p:ph type="ctrTitle"/>
          </p:nvPr>
        </p:nvSpPr>
        <p:spPr>
          <a:xfrm>
            <a:off x="1524000" y="1122363"/>
            <a:ext cx="9144000" cy="2387600"/>
          </a:xfrm>
        </p:spPr>
        <p:txBody>
          <a:bodyPr anchor="b"/>
          <a:lstStyle>
            <a:lvl1pPr algn="ctr">
              <a:defRPr sz="6000">
                <a:latin typeface="Avenir Next" panose="020B0503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D008D446-EB5C-144A-9C6C-ABE458C2CDCA}"/>
              </a:ext>
            </a:extLst>
          </p:cNvPr>
          <p:cNvSpPr>
            <a:spLocks noGrp="1"/>
          </p:cNvSpPr>
          <p:nvPr>
            <p:ph type="subTitle" idx="1"/>
          </p:nvPr>
        </p:nvSpPr>
        <p:spPr>
          <a:xfrm>
            <a:off x="1524000" y="3602038"/>
            <a:ext cx="9144000" cy="1655762"/>
          </a:xfrm>
        </p:spPr>
        <p:txBody>
          <a:bodyPr/>
          <a:lstStyle>
            <a:lvl1pPr marL="0" indent="0" algn="ctr">
              <a:buNone/>
              <a:defRPr sz="2400">
                <a:latin typeface="Avenir Next" panose="020B05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29E4B80-D6A0-FF4D-B393-0C7714866B90}"/>
              </a:ext>
            </a:extLst>
          </p:cNvPr>
          <p:cNvSpPr>
            <a:spLocks noGrp="1"/>
          </p:cNvSpPr>
          <p:nvPr>
            <p:ph type="dt" sz="half" idx="10"/>
          </p:nvPr>
        </p:nvSpPr>
        <p:spPr/>
        <p:txBody>
          <a:bodyPr/>
          <a:lstStyle/>
          <a:p>
            <a:fld id="{45AF8A8B-05C6-1642-A24F-38E21149A14D}" type="datetime1">
              <a:rPr lang="en-US" smtClean="0"/>
              <a:t>5/3/22</a:t>
            </a:fld>
            <a:endParaRPr lang="en-US"/>
          </a:p>
        </p:txBody>
      </p:sp>
      <p:sp>
        <p:nvSpPr>
          <p:cNvPr id="5" name="Footer Placeholder 4">
            <a:extLst>
              <a:ext uri="{FF2B5EF4-FFF2-40B4-BE49-F238E27FC236}">
                <a16:creationId xmlns:a16="http://schemas.microsoft.com/office/drawing/2014/main" id="{A77CC865-51AC-504C-87D3-B3B5F6FB73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32B228-0315-6F4C-AB41-EF9EBDEBD455}"/>
              </a:ext>
            </a:extLst>
          </p:cNvPr>
          <p:cNvSpPr>
            <a:spLocks noGrp="1"/>
          </p:cNvSpPr>
          <p:nvPr>
            <p:ph type="sldNum" sz="quarter" idx="12"/>
          </p:nvPr>
        </p:nvSpPr>
        <p:spPr/>
        <p:txBody>
          <a:bodyPr/>
          <a:lstStyle/>
          <a:p>
            <a:fld id="{7E763D2C-D44F-3C41-93B9-2D7E7D936D6D}" type="slidenum">
              <a:rPr lang="en-US" smtClean="0"/>
              <a:t>‹#›</a:t>
            </a:fld>
            <a:endParaRPr lang="en-US"/>
          </a:p>
        </p:txBody>
      </p:sp>
    </p:spTree>
    <p:extLst>
      <p:ext uri="{BB962C8B-B14F-4D97-AF65-F5344CB8AC3E}">
        <p14:creationId xmlns:p14="http://schemas.microsoft.com/office/powerpoint/2010/main" val="272515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3B8B1-F247-FE40-9BF4-E644A7A20FE7}"/>
              </a:ext>
            </a:extLst>
          </p:cNvPr>
          <p:cNvSpPr>
            <a:spLocks noGrp="1"/>
          </p:cNvSpPr>
          <p:nvPr>
            <p:ph type="title"/>
          </p:nvPr>
        </p:nvSpPr>
        <p:spPr/>
        <p:txBody>
          <a:bodyPr/>
          <a:lstStyle>
            <a:lvl1pPr>
              <a:defRPr b="0" i="0">
                <a:latin typeface="Avenir Next Medium" panose="020B0503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FF476CAA-0CA6-CA47-9081-14DF0F02E461}"/>
              </a:ext>
            </a:extLst>
          </p:cNvPr>
          <p:cNvSpPr>
            <a:spLocks noGrp="1"/>
          </p:cNvSpPr>
          <p:nvPr>
            <p:ph idx="1"/>
          </p:nvPr>
        </p:nvSpPr>
        <p:spPr/>
        <p:txBody>
          <a:bodyPr/>
          <a:lstStyle>
            <a:lvl1pPr>
              <a:defRPr>
                <a:latin typeface="Avenir Next" panose="020B0503020202020204" pitchFamily="34" charset="0"/>
              </a:defRPr>
            </a:lvl1pPr>
            <a:lvl2pPr>
              <a:defRPr>
                <a:latin typeface="Avenir Next" panose="020B0503020202020204" pitchFamily="34" charset="0"/>
              </a:defRPr>
            </a:lvl2pPr>
            <a:lvl3pPr>
              <a:defRPr>
                <a:latin typeface="Avenir Next" panose="020B0503020202020204" pitchFamily="34" charset="0"/>
              </a:defRPr>
            </a:lvl3pPr>
            <a:lvl4pPr>
              <a:defRPr>
                <a:latin typeface="Avenir Next" panose="020B0503020202020204" pitchFamily="34" charset="0"/>
              </a:defRPr>
            </a:lvl4pPr>
            <a:lvl5pPr>
              <a:defRPr>
                <a:latin typeface="Avenir Next" panose="020B0503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3201680-395B-2A4D-9465-3542D1377618}"/>
              </a:ext>
            </a:extLst>
          </p:cNvPr>
          <p:cNvSpPr>
            <a:spLocks noGrp="1"/>
          </p:cNvSpPr>
          <p:nvPr>
            <p:ph type="dt" sz="half" idx="10"/>
          </p:nvPr>
        </p:nvSpPr>
        <p:spPr/>
        <p:txBody>
          <a:bodyPr/>
          <a:lstStyle/>
          <a:p>
            <a:fld id="{785A5D07-02E6-2E43-8808-4E16F9E8FC28}" type="datetime1">
              <a:rPr lang="en-US" smtClean="0"/>
              <a:t>5/3/22</a:t>
            </a:fld>
            <a:endParaRPr lang="en-US"/>
          </a:p>
        </p:txBody>
      </p:sp>
      <p:sp>
        <p:nvSpPr>
          <p:cNvPr id="5" name="Footer Placeholder 4">
            <a:extLst>
              <a:ext uri="{FF2B5EF4-FFF2-40B4-BE49-F238E27FC236}">
                <a16:creationId xmlns:a16="http://schemas.microsoft.com/office/drawing/2014/main" id="{8C30D495-DB7D-7340-9CD8-883BB4B599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AFE9B-08A9-EE41-972E-66290EFD1514}"/>
              </a:ext>
            </a:extLst>
          </p:cNvPr>
          <p:cNvSpPr>
            <a:spLocks noGrp="1"/>
          </p:cNvSpPr>
          <p:nvPr>
            <p:ph type="sldNum" sz="quarter" idx="12"/>
          </p:nvPr>
        </p:nvSpPr>
        <p:spPr/>
        <p:txBody>
          <a:bodyPr/>
          <a:lstStyle/>
          <a:p>
            <a:fld id="{7E763D2C-D44F-3C41-93B9-2D7E7D936D6D}" type="slidenum">
              <a:rPr lang="en-US" smtClean="0"/>
              <a:t>‹#›</a:t>
            </a:fld>
            <a:endParaRPr lang="en-US"/>
          </a:p>
        </p:txBody>
      </p:sp>
    </p:spTree>
    <p:extLst>
      <p:ext uri="{BB962C8B-B14F-4D97-AF65-F5344CB8AC3E}">
        <p14:creationId xmlns:p14="http://schemas.microsoft.com/office/powerpoint/2010/main" val="3934877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C957F-348E-D144-B8B0-B2DE8A17370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C213486-EE2C-3C4E-8427-E780DBB7F4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C8BEDD-6F75-004F-9F3F-218F933FEAEE}"/>
              </a:ext>
            </a:extLst>
          </p:cNvPr>
          <p:cNvSpPr>
            <a:spLocks noGrp="1"/>
          </p:cNvSpPr>
          <p:nvPr>
            <p:ph type="dt" sz="half" idx="10"/>
          </p:nvPr>
        </p:nvSpPr>
        <p:spPr/>
        <p:txBody>
          <a:bodyPr/>
          <a:lstStyle/>
          <a:p>
            <a:fld id="{320C19A4-E013-3049-8E24-D6E04950AED7}" type="datetime1">
              <a:rPr lang="en-US" smtClean="0"/>
              <a:t>5/3/22</a:t>
            </a:fld>
            <a:endParaRPr lang="en-US"/>
          </a:p>
        </p:txBody>
      </p:sp>
      <p:sp>
        <p:nvSpPr>
          <p:cNvPr id="5" name="Footer Placeholder 4">
            <a:extLst>
              <a:ext uri="{FF2B5EF4-FFF2-40B4-BE49-F238E27FC236}">
                <a16:creationId xmlns:a16="http://schemas.microsoft.com/office/drawing/2014/main" id="{39355D54-5EF6-264A-93FB-B9354AE194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1A4045-F16A-D745-BBD8-72B5132431C7}"/>
              </a:ext>
            </a:extLst>
          </p:cNvPr>
          <p:cNvSpPr>
            <a:spLocks noGrp="1"/>
          </p:cNvSpPr>
          <p:nvPr>
            <p:ph type="sldNum" sz="quarter" idx="12"/>
          </p:nvPr>
        </p:nvSpPr>
        <p:spPr/>
        <p:txBody>
          <a:bodyPr/>
          <a:lstStyle/>
          <a:p>
            <a:fld id="{7E763D2C-D44F-3C41-93B9-2D7E7D936D6D}" type="slidenum">
              <a:rPr lang="en-US" smtClean="0"/>
              <a:t>‹#›</a:t>
            </a:fld>
            <a:endParaRPr lang="en-US"/>
          </a:p>
        </p:txBody>
      </p:sp>
    </p:spTree>
    <p:extLst>
      <p:ext uri="{BB962C8B-B14F-4D97-AF65-F5344CB8AC3E}">
        <p14:creationId xmlns:p14="http://schemas.microsoft.com/office/powerpoint/2010/main" val="4191954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84080-BFD6-7A45-A9B7-E5920BAF1C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286CE3-D344-714D-9E0E-1C50D056DAE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B0AD0CB-9796-FA41-83C3-6B5CAD51D80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90B7CA-C128-AD4F-BA2B-852AD925F550}"/>
              </a:ext>
            </a:extLst>
          </p:cNvPr>
          <p:cNvSpPr>
            <a:spLocks noGrp="1"/>
          </p:cNvSpPr>
          <p:nvPr>
            <p:ph type="dt" sz="half" idx="10"/>
          </p:nvPr>
        </p:nvSpPr>
        <p:spPr/>
        <p:txBody>
          <a:bodyPr/>
          <a:lstStyle/>
          <a:p>
            <a:fld id="{F018A23E-85A5-AD45-8F4A-A193D9A104F2}" type="datetime1">
              <a:rPr lang="en-US" smtClean="0"/>
              <a:t>5/3/22</a:t>
            </a:fld>
            <a:endParaRPr lang="en-US"/>
          </a:p>
        </p:txBody>
      </p:sp>
      <p:sp>
        <p:nvSpPr>
          <p:cNvPr id="6" name="Footer Placeholder 5">
            <a:extLst>
              <a:ext uri="{FF2B5EF4-FFF2-40B4-BE49-F238E27FC236}">
                <a16:creationId xmlns:a16="http://schemas.microsoft.com/office/drawing/2014/main" id="{7AACEF3F-FE42-784F-8579-2D0A7A381D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31C07C-A4A7-5045-BAA5-B2EEB4DDC083}"/>
              </a:ext>
            </a:extLst>
          </p:cNvPr>
          <p:cNvSpPr>
            <a:spLocks noGrp="1"/>
          </p:cNvSpPr>
          <p:nvPr>
            <p:ph type="sldNum" sz="quarter" idx="12"/>
          </p:nvPr>
        </p:nvSpPr>
        <p:spPr/>
        <p:txBody>
          <a:bodyPr/>
          <a:lstStyle/>
          <a:p>
            <a:fld id="{7E763D2C-D44F-3C41-93B9-2D7E7D936D6D}" type="slidenum">
              <a:rPr lang="en-US" smtClean="0"/>
              <a:t>‹#›</a:t>
            </a:fld>
            <a:endParaRPr lang="en-US"/>
          </a:p>
        </p:txBody>
      </p:sp>
    </p:spTree>
    <p:extLst>
      <p:ext uri="{BB962C8B-B14F-4D97-AF65-F5344CB8AC3E}">
        <p14:creationId xmlns:p14="http://schemas.microsoft.com/office/powerpoint/2010/main" val="2058078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ags" Target="../tags/tag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ustDataLst>
      <p:tags r:id="rId7"/>
    </p:custDataLst>
    <p:extLst>
      <p:ext uri="{BB962C8B-B14F-4D97-AF65-F5344CB8AC3E}">
        <p14:creationId xmlns:p14="http://schemas.microsoft.com/office/powerpoint/2010/main" val="3861832250"/>
      </p:ext>
    </p:extLst>
  </p:cSld>
  <p:clrMap bg1="lt1" tx1="dk1" bg2="lt2" tx2="dk2" accent1="accent1" accent2="accent2" accent3="accent3" accent4="accent4" accent5="accent5" accent6="accent6" hlink="hlink" folHlink="folHlink"/>
  <p:sldLayoutIdLst>
    <p:sldLayoutId id="2147483650" r:id="rId1"/>
    <p:sldLayoutId id="2147483690" r:id="rId2"/>
    <p:sldLayoutId id="2147483677" r:id="rId3"/>
    <p:sldLayoutId id="2147483675" r:id="rId4"/>
    <p:sldLayoutId id="2147483691" r:id="rId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0D1F1B-82B1-5E44-A5E1-FE03C26B19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212361-585B-614D-BB65-206B00E727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50C4CC-2148-2340-8521-BD410F9410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41A508-2ACC-F341-AD62-0AECED8DFDF2}" type="datetime1">
              <a:rPr lang="en-US" smtClean="0"/>
              <a:t>5/3/22</a:t>
            </a:fld>
            <a:endParaRPr lang="en-US"/>
          </a:p>
        </p:txBody>
      </p:sp>
      <p:sp>
        <p:nvSpPr>
          <p:cNvPr id="5" name="Footer Placeholder 4">
            <a:extLst>
              <a:ext uri="{FF2B5EF4-FFF2-40B4-BE49-F238E27FC236}">
                <a16:creationId xmlns:a16="http://schemas.microsoft.com/office/drawing/2014/main" id="{223426FE-4386-7141-A723-0E2A4A9E9E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2EF2D8D-E033-9044-A9E6-F0CFEC72030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763D2C-D44F-3C41-93B9-2D7E7D936D6D}" type="slidenum">
              <a:rPr lang="en-US" smtClean="0"/>
              <a:t>‹#›</a:t>
            </a:fld>
            <a:endParaRPr lang="en-US"/>
          </a:p>
        </p:txBody>
      </p:sp>
    </p:spTree>
    <p:extLst>
      <p:ext uri="{BB962C8B-B14F-4D97-AF65-F5344CB8AC3E}">
        <p14:creationId xmlns:p14="http://schemas.microsoft.com/office/powerpoint/2010/main" val="482732861"/>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github.com/Social-Futures-Lab/FilterBuddy" TargetMode="External"/><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AC280-6DFE-584F-90E0-1C9443FCF5B8}"/>
              </a:ext>
            </a:extLst>
          </p:cNvPr>
          <p:cNvSpPr>
            <a:spLocks noGrp="1"/>
          </p:cNvSpPr>
          <p:nvPr>
            <p:ph type="title"/>
          </p:nvPr>
        </p:nvSpPr>
        <p:spPr/>
        <p:txBody>
          <a:bodyPr/>
          <a:lstStyle/>
          <a:p>
            <a:r>
              <a:rPr lang="en-US" dirty="0"/>
              <a:t>Need 3: Seeing examples of matching comments while configuring filters</a:t>
            </a:r>
          </a:p>
        </p:txBody>
      </p:sp>
      <p:sp>
        <p:nvSpPr>
          <p:cNvPr id="3" name="Content Placeholder 2">
            <a:extLst>
              <a:ext uri="{FF2B5EF4-FFF2-40B4-BE49-F238E27FC236}">
                <a16:creationId xmlns:a16="http://schemas.microsoft.com/office/drawing/2014/main" id="{2B6DA7B7-76C5-CE4B-A89D-930AD44A0067}"/>
              </a:ext>
            </a:extLst>
          </p:cNvPr>
          <p:cNvSpPr>
            <a:spLocks noGrp="1"/>
          </p:cNvSpPr>
          <p:nvPr>
            <p:ph idx="1"/>
          </p:nvPr>
        </p:nvSpPr>
        <p:spPr/>
        <p:txBody>
          <a:bodyPr>
            <a:normAutofit/>
          </a:bodyPr>
          <a:lstStyle/>
          <a:p>
            <a:r>
              <a:rPr lang="en-US" sz="4000" dirty="0"/>
              <a:t>Improve understanding of how each word filter would perform</a:t>
            </a:r>
          </a:p>
        </p:txBody>
      </p:sp>
    </p:spTree>
    <p:extLst>
      <p:ext uri="{BB962C8B-B14F-4D97-AF65-F5344CB8AC3E}">
        <p14:creationId xmlns:p14="http://schemas.microsoft.com/office/powerpoint/2010/main" val="2193947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3B06-3813-7C48-84EE-86FEC8B22435}"/>
              </a:ext>
            </a:extLst>
          </p:cNvPr>
          <p:cNvSpPr>
            <a:spLocks noGrp="1"/>
          </p:cNvSpPr>
          <p:nvPr>
            <p:ph type="title"/>
          </p:nvPr>
        </p:nvSpPr>
        <p:spPr/>
        <p:txBody>
          <a:bodyPr/>
          <a:lstStyle/>
          <a:p>
            <a:r>
              <a:rPr lang="en-US" dirty="0">
                <a:latin typeface="Avenir Next Medium" panose="020B0503020202020204" pitchFamily="34" charset="0"/>
              </a:rPr>
              <a:t>Role of Different Stakeholders</a:t>
            </a:r>
          </a:p>
        </p:txBody>
      </p:sp>
      <p:sp>
        <p:nvSpPr>
          <p:cNvPr id="5" name="TextBox 4">
            <a:extLst>
              <a:ext uri="{FF2B5EF4-FFF2-40B4-BE49-F238E27FC236}">
                <a16:creationId xmlns:a16="http://schemas.microsoft.com/office/drawing/2014/main" id="{73C06969-C39E-5C4E-97F0-55147F26DCB7}"/>
              </a:ext>
            </a:extLst>
          </p:cNvPr>
          <p:cNvSpPr txBox="1"/>
          <p:nvPr/>
        </p:nvSpPr>
        <p:spPr>
          <a:xfrm>
            <a:off x="5182792" y="2154495"/>
            <a:ext cx="7160419" cy="584775"/>
          </a:xfrm>
          <a:prstGeom prst="rect">
            <a:avLst/>
          </a:prstGeom>
          <a:noFill/>
        </p:spPr>
        <p:txBody>
          <a:bodyPr wrap="square">
            <a:spAutoFit/>
          </a:bodyPr>
          <a:lstStyle/>
          <a:p>
            <a:r>
              <a:rPr lang="en-US" sz="3200" dirty="0">
                <a:latin typeface="Avenir Light" panose="020B0402020203020204" pitchFamily="34" charset="77"/>
              </a:rPr>
              <a:t>Foster an ecosystem of mod tools</a:t>
            </a:r>
          </a:p>
        </p:txBody>
      </p:sp>
      <p:sp>
        <p:nvSpPr>
          <p:cNvPr id="7" name="TextBox 6">
            <a:extLst>
              <a:ext uri="{FF2B5EF4-FFF2-40B4-BE49-F238E27FC236}">
                <a16:creationId xmlns:a16="http://schemas.microsoft.com/office/drawing/2014/main" id="{79440172-4A5C-8444-B4E1-804D449B4496}"/>
              </a:ext>
            </a:extLst>
          </p:cNvPr>
          <p:cNvSpPr txBox="1"/>
          <p:nvPr/>
        </p:nvSpPr>
        <p:spPr>
          <a:xfrm>
            <a:off x="2782492" y="2154495"/>
            <a:ext cx="2438400" cy="707886"/>
          </a:xfrm>
          <a:prstGeom prst="rect">
            <a:avLst/>
          </a:prstGeom>
          <a:noFill/>
        </p:spPr>
        <p:txBody>
          <a:bodyPr wrap="square">
            <a:spAutoFit/>
          </a:bodyPr>
          <a:lstStyle/>
          <a:p>
            <a:pPr marL="0" indent="0">
              <a:buNone/>
            </a:pPr>
            <a:r>
              <a:rPr lang="en-US" sz="4000" dirty="0">
                <a:solidFill>
                  <a:schemeClr val="bg1"/>
                </a:solidFill>
                <a:highlight>
                  <a:srgbClr val="23B8AD"/>
                </a:highlight>
              </a:rPr>
              <a:t>Platforms</a:t>
            </a:r>
          </a:p>
        </p:txBody>
      </p:sp>
      <p:sp>
        <p:nvSpPr>
          <p:cNvPr id="9" name="TextBox 8">
            <a:extLst>
              <a:ext uri="{FF2B5EF4-FFF2-40B4-BE49-F238E27FC236}">
                <a16:creationId xmlns:a16="http://schemas.microsoft.com/office/drawing/2014/main" id="{62D74518-7D40-6942-B37A-DFEB985D9088}"/>
              </a:ext>
            </a:extLst>
          </p:cNvPr>
          <p:cNvSpPr txBox="1"/>
          <p:nvPr/>
        </p:nvSpPr>
        <p:spPr>
          <a:xfrm>
            <a:off x="-1302543" y="3375305"/>
            <a:ext cx="6250780" cy="646331"/>
          </a:xfrm>
          <a:prstGeom prst="rect">
            <a:avLst/>
          </a:prstGeom>
          <a:noFill/>
        </p:spPr>
        <p:txBody>
          <a:bodyPr wrap="square">
            <a:spAutoFit/>
          </a:bodyPr>
          <a:lstStyle/>
          <a:p>
            <a:pPr marL="0" indent="0" algn="r">
              <a:buNone/>
            </a:pPr>
            <a:r>
              <a:rPr lang="en-US" sz="3600" dirty="0">
                <a:solidFill>
                  <a:schemeClr val="bg1"/>
                </a:solidFill>
                <a:highlight>
                  <a:srgbClr val="23B8AD"/>
                </a:highlight>
              </a:rPr>
              <a:t>Minority support groups</a:t>
            </a:r>
          </a:p>
        </p:txBody>
      </p:sp>
      <p:sp>
        <p:nvSpPr>
          <p:cNvPr id="11" name="TextBox 10">
            <a:extLst>
              <a:ext uri="{FF2B5EF4-FFF2-40B4-BE49-F238E27FC236}">
                <a16:creationId xmlns:a16="http://schemas.microsoft.com/office/drawing/2014/main" id="{684E3FC6-3496-2D45-916E-3F3C211D9DD0}"/>
              </a:ext>
            </a:extLst>
          </p:cNvPr>
          <p:cNvSpPr txBox="1"/>
          <p:nvPr/>
        </p:nvSpPr>
        <p:spPr>
          <a:xfrm>
            <a:off x="4724400" y="3384512"/>
            <a:ext cx="6936580" cy="584775"/>
          </a:xfrm>
          <a:prstGeom prst="rect">
            <a:avLst/>
          </a:prstGeom>
          <a:noFill/>
        </p:spPr>
        <p:txBody>
          <a:bodyPr wrap="square">
            <a:spAutoFit/>
          </a:bodyPr>
          <a:lstStyle/>
          <a:p>
            <a:pPr marL="457200" lvl="1" indent="0">
              <a:buNone/>
            </a:pPr>
            <a:r>
              <a:rPr lang="en-US" sz="3200" dirty="0">
                <a:latin typeface="Avenir Light" panose="020B0402020203020204" pitchFamily="34" charset="77"/>
              </a:rPr>
              <a:t>Curate and publicize word filters</a:t>
            </a:r>
          </a:p>
        </p:txBody>
      </p:sp>
      <p:sp>
        <p:nvSpPr>
          <p:cNvPr id="12" name="TextBox 11">
            <a:extLst>
              <a:ext uri="{FF2B5EF4-FFF2-40B4-BE49-F238E27FC236}">
                <a16:creationId xmlns:a16="http://schemas.microsoft.com/office/drawing/2014/main" id="{780AE21A-BB3A-C849-853A-DC54FD6C2EF3}"/>
              </a:ext>
            </a:extLst>
          </p:cNvPr>
          <p:cNvSpPr txBox="1"/>
          <p:nvPr/>
        </p:nvSpPr>
        <p:spPr>
          <a:xfrm>
            <a:off x="2133600" y="4543767"/>
            <a:ext cx="3208735" cy="707886"/>
          </a:xfrm>
          <a:prstGeom prst="rect">
            <a:avLst/>
          </a:prstGeom>
          <a:noFill/>
        </p:spPr>
        <p:txBody>
          <a:bodyPr wrap="square">
            <a:spAutoFit/>
          </a:bodyPr>
          <a:lstStyle/>
          <a:p>
            <a:pPr marL="0" indent="0">
              <a:buNone/>
            </a:pPr>
            <a:r>
              <a:rPr lang="en-US" sz="4000" dirty="0">
                <a:solidFill>
                  <a:schemeClr val="bg1"/>
                </a:solidFill>
                <a:highlight>
                  <a:srgbClr val="23B8AD"/>
                </a:highlight>
              </a:rPr>
              <a:t>Policymakers</a:t>
            </a:r>
          </a:p>
        </p:txBody>
      </p:sp>
      <p:sp>
        <p:nvSpPr>
          <p:cNvPr id="13" name="TextBox 12">
            <a:extLst>
              <a:ext uri="{FF2B5EF4-FFF2-40B4-BE49-F238E27FC236}">
                <a16:creationId xmlns:a16="http://schemas.microsoft.com/office/drawing/2014/main" id="{72BFF570-F448-6B41-9C92-AF49D357F46D}"/>
              </a:ext>
            </a:extLst>
          </p:cNvPr>
          <p:cNvSpPr txBox="1"/>
          <p:nvPr/>
        </p:nvSpPr>
        <p:spPr>
          <a:xfrm>
            <a:off x="4724400" y="4534560"/>
            <a:ext cx="6936580" cy="1077218"/>
          </a:xfrm>
          <a:prstGeom prst="rect">
            <a:avLst/>
          </a:prstGeom>
          <a:noFill/>
        </p:spPr>
        <p:txBody>
          <a:bodyPr wrap="square">
            <a:spAutoFit/>
          </a:bodyPr>
          <a:lstStyle/>
          <a:p>
            <a:pPr lvl="1"/>
            <a:r>
              <a:rPr lang="en-US" sz="3200" dirty="0">
                <a:latin typeface="Avenir Light" panose="020B0402020203020204" pitchFamily="34" charset="77"/>
              </a:rPr>
              <a:t>Mandate platforms to provide mod tools</a:t>
            </a:r>
          </a:p>
        </p:txBody>
      </p:sp>
    </p:spTree>
    <p:extLst>
      <p:ext uri="{BB962C8B-B14F-4D97-AF65-F5344CB8AC3E}">
        <p14:creationId xmlns:p14="http://schemas.microsoft.com/office/powerpoint/2010/main" val="365382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P spid="11" grpId="0"/>
      <p:bldP spid="12"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6"/>
          <p:cNvSpPr txBox="1"/>
          <p:nvPr/>
        </p:nvSpPr>
        <p:spPr>
          <a:xfrm>
            <a:off x="8973106" y="5867197"/>
            <a:ext cx="3006657" cy="800219"/>
          </a:xfrm>
          <a:prstGeom prst="rect">
            <a:avLst/>
          </a:prstGeom>
        </p:spPr>
        <p:txBody>
          <a:bodyPr wrap="square" lIns="0" tIns="0" rIns="0" bIns="0" rtlCol="0" anchor="t">
            <a:spAutoFit/>
          </a:bodyPr>
          <a:lstStyle/>
          <a:p>
            <a:pPr marL="0" marR="0" lvl="0" indent="0" algn="r" defTabSz="60963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135" normalizeH="0" baseline="0" noProof="0" dirty="0">
                <a:ln>
                  <a:noFill/>
                </a:ln>
                <a:solidFill>
                  <a:srgbClr val="575857"/>
                </a:solidFill>
                <a:effectLst/>
                <a:uLnTx/>
                <a:uFillTx/>
                <a:latin typeface="Avenir Next" panose="020B0503020202020204" pitchFamily="34" charset="0"/>
                <a:ea typeface="+mn-ea"/>
                <a:cs typeface="+mn-cs"/>
              </a:rPr>
              <a:t>Presented by</a:t>
            </a:r>
          </a:p>
          <a:p>
            <a:pPr marL="0" marR="0" lvl="0" indent="0" algn="r" defTabSz="60963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err="1">
                <a:ln>
                  <a:noFill/>
                </a:ln>
                <a:solidFill>
                  <a:srgbClr val="1F497D"/>
                </a:solidFill>
                <a:effectLst/>
                <a:uLnTx/>
                <a:uFillTx/>
                <a:latin typeface="Avenir Next" panose="020B0503020202020204" pitchFamily="34" charset="0"/>
                <a:ea typeface="+mn-ea"/>
                <a:cs typeface="+mn-cs"/>
              </a:rPr>
              <a:t>Shagun</a:t>
            </a:r>
            <a:r>
              <a:rPr kumimoji="0" lang="en-US" sz="2800" b="1" i="0" u="none" strike="noStrike" kern="1200" cap="none" spc="0" normalizeH="0" baseline="0" noProof="0" dirty="0">
                <a:ln>
                  <a:noFill/>
                </a:ln>
                <a:solidFill>
                  <a:srgbClr val="1F497D"/>
                </a:solidFill>
                <a:effectLst/>
                <a:uLnTx/>
                <a:uFillTx/>
                <a:latin typeface="Avenir Next" panose="020B0503020202020204" pitchFamily="34" charset="0"/>
                <a:ea typeface="+mn-ea"/>
                <a:cs typeface="+mn-cs"/>
              </a:rPr>
              <a:t> </a:t>
            </a:r>
            <a:r>
              <a:rPr kumimoji="0" lang="en-US" sz="2800" b="1" i="0" u="none" strike="noStrike" kern="1200" cap="none" spc="0" normalizeH="0" baseline="0" noProof="0" dirty="0" err="1">
                <a:ln>
                  <a:noFill/>
                </a:ln>
                <a:solidFill>
                  <a:srgbClr val="1F497D"/>
                </a:solidFill>
                <a:effectLst/>
                <a:uLnTx/>
                <a:uFillTx/>
                <a:latin typeface="Avenir Next" panose="020B0503020202020204" pitchFamily="34" charset="0"/>
                <a:ea typeface="+mn-ea"/>
                <a:cs typeface="+mn-cs"/>
              </a:rPr>
              <a:t>Jhaver</a:t>
            </a:r>
            <a:endParaRPr kumimoji="0" lang="en-US" sz="2800" b="1" i="0" u="none" strike="noStrike" kern="1200" cap="none" spc="0" normalizeH="0" baseline="0" noProof="0" dirty="0">
              <a:ln>
                <a:noFill/>
              </a:ln>
              <a:solidFill>
                <a:srgbClr val="1F497D"/>
              </a:solidFill>
              <a:effectLst/>
              <a:uLnTx/>
              <a:uFillTx/>
              <a:latin typeface="Avenir Next" panose="020B0503020202020204" pitchFamily="34" charset="0"/>
              <a:ea typeface="+mn-ea"/>
              <a:cs typeface="+mn-cs"/>
            </a:endParaRPr>
          </a:p>
        </p:txBody>
      </p:sp>
      <p:pic>
        <p:nvPicPr>
          <p:cNvPr id="9" name="Picture 8">
            <a:extLst>
              <a:ext uri="{FF2B5EF4-FFF2-40B4-BE49-F238E27FC236}">
                <a16:creationId xmlns:a16="http://schemas.microsoft.com/office/drawing/2014/main" id="{3C1228ED-CB20-3342-A133-5F5495A96CFE}"/>
              </a:ext>
            </a:extLst>
          </p:cNvPr>
          <p:cNvPicPr>
            <a:picLocks noChangeAspect="1"/>
          </p:cNvPicPr>
          <p:nvPr/>
        </p:nvPicPr>
        <p:blipFill>
          <a:blip r:embed="rId3"/>
          <a:stretch>
            <a:fillRect/>
          </a:stretch>
        </p:blipFill>
        <p:spPr>
          <a:xfrm>
            <a:off x="2727227" y="262350"/>
            <a:ext cx="2129296" cy="221802"/>
          </a:xfrm>
          <a:prstGeom prst="rect">
            <a:avLst/>
          </a:prstGeom>
        </p:spPr>
      </p:pic>
      <p:pic>
        <p:nvPicPr>
          <p:cNvPr id="61" name="Shape 760">
            <a:extLst>
              <a:ext uri="{FF2B5EF4-FFF2-40B4-BE49-F238E27FC236}">
                <a16:creationId xmlns:a16="http://schemas.microsoft.com/office/drawing/2014/main" id="{D3A34CA8-3F5B-3244-80F1-D76062A2CECC}"/>
              </a:ext>
            </a:extLst>
          </p:cNvPr>
          <p:cNvPicPr preferRelativeResize="0"/>
          <p:nvPr/>
        </p:nvPicPr>
        <p:blipFill rotWithShape="1">
          <a:blip r:embed="rId4">
            <a:alphaModFix/>
          </a:blip>
          <a:srcRect t="21875" b="21875"/>
          <a:stretch/>
        </p:blipFill>
        <p:spPr>
          <a:xfrm>
            <a:off x="2736752" y="6327059"/>
            <a:ext cx="657392" cy="317332"/>
          </a:xfrm>
          <a:prstGeom prst="rect">
            <a:avLst/>
          </a:prstGeom>
          <a:noFill/>
          <a:ln>
            <a:noFill/>
          </a:ln>
        </p:spPr>
      </p:pic>
      <p:sp>
        <p:nvSpPr>
          <p:cNvPr id="62" name="Shape 761">
            <a:extLst>
              <a:ext uri="{FF2B5EF4-FFF2-40B4-BE49-F238E27FC236}">
                <a16:creationId xmlns:a16="http://schemas.microsoft.com/office/drawing/2014/main" id="{4D1FC3BA-2FFE-C24D-8C84-20EDC2B2FEE2}"/>
              </a:ext>
            </a:extLst>
          </p:cNvPr>
          <p:cNvSpPr txBox="1"/>
          <p:nvPr/>
        </p:nvSpPr>
        <p:spPr>
          <a:xfrm>
            <a:off x="3394143" y="6171216"/>
            <a:ext cx="2301348" cy="4962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 sz="1800" b="0" i="0" u="none" strike="noStrike" kern="1200" cap="none" spc="0" normalizeH="0" baseline="0" noProof="0" dirty="0">
                <a:ln>
                  <a:noFill/>
                </a:ln>
                <a:solidFill>
                  <a:srgbClr val="000000"/>
                </a:solidFill>
                <a:effectLst/>
                <a:uLnTx/>
                <a:uFillTx/>
                <a:latin typeface="Proxima Nova"/>
                <a:ea typeface="Proxima Nova"/>
                <a:cs typeface="Proxima Nova"/>
                <a:sym typeface="Proxima Nova"/>
              </a:rPr>
              <a:t>@</a:t>
            </a:r>
            <a:r>
              <a:rPr kumimoji="0" lang="en" sz="2400" b="0" i="0" u="none" strike="noStrike" kern="1200" cap="none" spc="0" normalizeH="0" baseline="0" noProof="0" dirty="0" err="1">
                <a:ln>
                  <a:noFill/>
                </a:ln>
                <a:solidFill>
                  <a:srgbClr val="000000"/>
                </a:solidFill>
                <a:effectLst/>
                <a:uLnTx/>
                <a:uFillTx/>
                <a:latin typeface="Proxima Nova"/>
                <a:ea typeface="Proxima Nova"/>
                <a:cs typeface="Proxima Nova"/>
                <a:sym typeface="Proxima Nova"/>
              </a:rPr>
              <a:t>shagunjhaver</a:t>
            </a:r>
            <a:endParaRPr kumimoji="0" sz="1800" b="0" i="0" u="none" strike="noStrike" kern="1200" cap="none" spc="0" normalizeH="0" baseline="0" noProof="0" dirty="0">
              <a:ln>
                <a:noFill/>
              </a:ln>
              <a:solidFill>
                <a:srgbClr val="000000"/>
              </a:solidFill>
              <a:effectLst/>
              <a:uLnTx/>
              <a:uFillTx/>
              <a:latin typeface="Calibri"/>
              <a:ea typeface="+mn-ea"/>
              <a:cs typeface="+mn-cs"/>
            </a:endParaRPr>
          </a:p>
        </p:txBody>
      </p:sp>
      <p:sp>
        <p:nvSpPr>
          <p:cNvPr id="57" name="TextBox 4">
            <a:extLst>
              <a:ext uri="{FF2B5EF4-FFF2-40B4-BE49-F238E27FC236}">
                <a16:creationId xmlns:a16="http://schemas.microsoft.com/office/drawing/2014/main" id="{AD435450-E871-1949-8DBD-DF5A52F555F9}"/>
              </a:ext>
            </a:extLst>
          </p:cNvPr>
          <p:cNvSpPr txBox="1"/>
          <p:nvPr/>
        </p:nvSpPr>
        <p:spPr>
          <a:xfrm>
            <a:off x="3048000" y="1219200"/>
            <a:ext cx="8794260" cy="984885"/>
          </a:xfrm>
          <a:prstGeom prst="rect">
            <a:avLst/>
          </a:prstGeom>
          <a:ln w="6350">
            <a:noFill/>
          </a:ln>
        </p:spPr>
        <p:txBody>
          <a:bodyPr wrap="square" lIns="0" tIns="0" rIns="0" bIns="0" rtlCol="0" anchor="t">
            <a:spAutoFit/>
          </a:bodyPr>
          <a:lstStyle/>
          <a:p>
            <a:pPr algn="ctr" defTabSz="609630"/>
            <a:r>
              <a:rPr lang="en-US" sz="3200" b="1" dirty="0">
                <a:solidFill>
                  <a:srgbClr val="00B0F0"/>
                </a:solidFill>
                <a:latin typeface="Avenir Next" panose="020B0503020202020204" pitchFamily="34" charset="0"/>
              </a:rPr>
              <a:t>Designing Word Filter Tools for </a:t>
            </a:r>
          </a:p>
          <a:p>
            <a:pPr algn="ctr" defTabSz="609630"/>
            <a:r>
              <a:rPr lang="en-US" sz="3200" b="1" dirty="0">
                <a:solidFill>
                  <a:srgbClr val="00B0F0"/>
                </a:solidFill>
                <a:latin typeface="Avenir Next" panose="020B0503020202020204" pitchFamily="34" charset="0"/>
              </a:rPr>
              <a:t>Creator-led Comment Moderation </a:t>
            </a:r>
            <a:endParaRPr lang="en-US" sz="2800" b="1" spc="-87" dirty="0">
              <a:solidFill>
                <a:srgbClr val="00B0F0"/>
              </a:solidFill>
              <a:latin typeface="Avenir Next" panose="020B0503020202020204" pitchFamily="34" charset="0"/>
            </a:endParaRPr>
          </a:p>
        </p:txBody>
      </p:sp>
      <p:pic>
        <p:nvPicPr>
          <p:cNvPr id="59" name="Picture 2" descr="Homepage | School of Communication and Information | Rutgers University">
            <a:extLst>
              <a:ext uri="{FF2B5EF4-FFF2-40B4-BE49-F238E27FC236}">
                <a16:creationId xmlns:a16="http://schemas.microsoft.com/office/drawing/2014/main" id="{5F22E3E0-5EC0-2146-B896-5FA56F39624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6752" y="775874"/>
            <a:ext cx="1260655" cy="4300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EBA56C0-E0ED-8D46-9587-6CD752BB2242}"/>
              </a:ext>
            </a:extLst>
          </p:cNvPr>
          <p:cNvSpPr txBox="1"/>
          <p:nvPr/>
        </p:nvSpPr>
        <p:spPr>
          <a:xfrm>
            <a:off x="6174201" y="6242541"/>
            <a:ext cx="1447384" cy="369332"/>
          </a:xfrm>
          <a:prstGeom prst="rect">
            <a:avLst/>
          </a:prstGeom>
          <a:noFill/>
        </p:spPr>
        <p:txBody>
          <a:bodyPr wrap="none" rtlCol="0">
            <a:spAutoFit/>
          </a:bodyPr>
          <a:lstStyle/>
          <a:p>
            <a:r>
              <a:rPr lang="en-US" dirty="0"/>
              <a:t>Supported by</a:t>
            </a:r>
            <a:endParaRPr lang="en-US" sz="2400" dirty="0"/>
          </a:p>
        </p:txBody>
      </p:sp>
      <p:sp>
        <p:nvSpPr>
          <p:cNvPr id="60" name="TextBox 59">
            <a:extLst>
              <a:ext uri="{FF2B5EF4-FFF2-40B4-BE49-F238E27FC236}">
                <a16:creationId xmlns:a16="http://schemas.microsoft.com/office/drawing/2014/main" id="{24D029D4-C84E-F945-823A-CEB9040C57C5}"/>
              </a:ext>
            </a:extLst>
          </p:cNvPr>
          <p:cNvSpPr txBox="1"/>
          <p:nvPr/>
        </p:nvSpPr>
        <p:spPr>
          <a:xfrm>
            <a:off x="3721431" y="1981200"/>
            <a:ext cx="7447397" cy="707886"/>
          </a:xfrm>
          <a:prstGeom prst="rect">
            <a:avLst/>
          </a:prstGeom>
          <a:noFill/>
        </p:spPr>
        <p:txBody>
          <a:bodyPr wrap="square" rtlCol="0">
            <a:spAutoFit/>
          </a:bodyPr>
          <a:lstStyle/>
          <a:p>
            <a:pPr algn="ctr"/>
            <a:endParaRPr lang="en-US" sz="2000" b="1" dirty="0"/>
          </a:p>
          <a:p>
            <a:pPr algn="ctr"/>
            <a:r>
              <a:rPr lang="en-US" sz="2000" b="1" dirty="0">
                <a:latin typeface="Avenir Next" panose="020B0503020202020204" pitchFamily="34" charset="0"/>
              </a:rPr>
              <a:t>Shagun Jhaver, </a:t>
            </a:r>
            <a:r>
              <a:rPr lang="en-US" sz="2000" b="1" dirty="0" err="1">
                <a:latin typeface="Avenir Next" panose="020B0503020202020204" pitchFamily="34" charset="0"/>
              </a:rPr>
              <a:t>Quanze</a:t>
            </a:r>
            <a:r>
              <a:rPr lang="en-US" sz="2000" b="1" dirty="0">
                <a:latin typeface="Avenir Next" panose="020B0503020202020204" pitchFamily="34" charset="0"/>
              </a:rPr>
              <a:t> Chen, Detlef Knauss, Amy Zhang</a:t>
            </a:r>
          </a:p>
        </p:txBody>
      </p:sp>
      <p:pic>
        <p:nvPicPr>
          <p:cNvPr id="1026" name="Picture 2" descr="ADL: Fighting Antisemitism and Hate">
            <a:extLst>
              <a:ext uri="{FF2B5EF4-FFF2-40B4-BE49-F238E27FC236}">
                <a16:creationId xmlns:a16="http://schemas.microsoft.com/office/drawing/2014/main" id="{44058AB0-2281-DC4B-87FE-6A5F7AB85D0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9611" t="25003" r="20702" b="24469"/>
          <a:stretch/>
        </p:blipFill>
        <p:spPr bwMode="auto">
          <a:xfrm>
            <a:off x="7770497" y="6234128"/>
            <a:ext cx="707535" cy="377745"/>
          </a:xfrm>
          <a:prstGeom prst="rect">
            <a:avLst/>
          </a:prstGeom>
          <a:noFill/>
          <a:extLst>
            <a:ext uri="{909E8E84-426E-40DD-AFC4-6F175D3DCCD1}">
              <a14:hiddenFill xmlns:a14="http://schemas.microsoft.com/office/drawing/2010/main">
                <a:solidFill>
                  <a:srgbClr val="FFFFFF"/>
                </a:solidFill>
              </a14:hiddenFill>
            </a:ext>
          </a:extLst>
        </p:spPr>
      </p:pic>
      <p:sp>
        <p:nvSpPr>
          <p:cNvPr id="64" name="AutoShape 2">
            <a:extLst>
              <a:ext uri="{FF2B5EF4-FFF2-40B4-BE49-F238E27FC236}">
                <a16:creationId xmlns:a16="http://schemas.microsoft.com/office/drawing/2014/main" id="{AD19C5A7-17CC-3A4F-8A2C-EB9BB11850CB}"/>
              </a:ext>
            </a:extLst>
          </p:cNvPr>
          <p:cNvSpPr/>
          <p:nvPr/>
        </p:nvSpPr>
        <p:spPr>
          <a:xfrm>
            <a:off x="0" y="0"/>
            <a:ext cx="2514600" cy="6858000"/>
          </a:xfrm>
          <a:prstGeom prst="rect">
            <a:avLst/>
          </a:prstGeom>
          <a:solidFill>
            <a:schemeClr val="tx2"/>
          </a:solidFill>
        </p:spPr>
      </p:sp>
      <p:sp>
        <p:nvSpPr>
          <p:cNvPr id="7" name="TextBox 6">
            <a:extLst>
              <a:ext uri="{FF2B5EF4-FFF2-40B4-BE49-F238E27FC236}">
                <a16:creationId xmlns:a16="http://schemas.microsoft.com/office/drawing/2014/main" id="{15300629-CE92-C641-8752-73A641325BF6}"/>
              </a:ext>
            </a:extLst>
          </p:cNvPr>
          <p:cNvSpPr txBox="1"/>
          <p:nvPr/>
        </p:nvSpPr>
        <p:spPr>
          <a:xfrm>
            <a:off x="3791875" y="2895600"/>
            <a:ext cx="7447397" cy="3016210"/>
          </a:xfrm>
          <a:prstGeom prst="rect">
            <a:avLst/>
          </a:prstGeom>
          <a:noFill/>
        </p:spPr>
        <p:txBody>
          <a:bodyPr wrap="square" rtlCol="0">
            <a:spAutoFit/>
          </a:bodyPr>
          <a:lstStyle/>
          <a:p>
            <a:r>
              <a:rPr lang="en-US" sz="2800" dirty="0">
                <a:solidFill>
                  <a:schemeClr val="tx2">
                    <a:lumMod val="60000"/>
                    <a:lumOff val="40000"/>
                  </a:schemeClr>
                </a:solidFill>
              </a:rPr>
              <a:t>Contributions</a:t>
            </a:r>
          </a:p>
          <a:p>
            <a:pPr marL="342900" indent="-342900">
              <a:buFont typeface="+mj-lt"/>
              <a:buAutoNum type="arabicPeriod"/>
            </a:pPr>
            <a:r>
              <a:rPr lang="en-US" dirty="0"/>
              <a:t>We present FilterBuddy, a new system to support authoring, maintenance and auditing of word filters, a key moderation tool.</a:t>
            </a:r>
          </a:p>
          <a:p>
            <a:pPr marL="342900" indent="-342900">
              <a:buFont typeface="+mj-lt"/>
              <a:buAutoNum type="arabicPeriod"/>
            </a:pPr>
            <a:r>
              <a:rPr lang="en-US" dirty="0"/>
              <a:t>Our design exploration highlights the tradeoffs between control over the operation of moderation tools and manual effort required for configuring.</a:t>
            </a:r>
          </a:p>
          <a:p>
            <a:pPr marL="342900" indent="-342900">
              <a:buFont typeface="+mj-lt"/>
              <a:buAutoNum type="arabicPeriod"/>
            </a:pPr>
            <a:r>
              <a:rPr lang="en-US" dirty="0"/>
              <a:t>We propose how platforms, third-party organizations, advocacy groups and policymakers can assist creators in improving online spaces.</a:t>
            </a:r>
          </a:p>
          <a:p>
            <a:pPr marL="342900" indent="-342900">
              <a:buFont typeface="+mj-lt"/>
              <a:buAutoNum type="arabicPeriod"/>
            </a:pPr>
            <a:endParaRPr lang="en-US" dirty="0"/>
          </a:p>
          <a:p>
            <a:r>
              <a:rPr lang="en-US" b="1" dirty="0"/>
              <a:t>Code</a:t>
            </a:r>
            <a:r>
              <a:rPr lang="en-US" dirty="0"/>
              <a:t>: </a:t>
            </a:r>
            <a:r>
              <a:rPr lang="en-US" dirty="0">
                <a:hlinkClick r:id="rId7"/>
              </a:rPr>
              <a:t>https://github.com/Social-Futures-Lab/FilterBuddy</a:t>
            </a:r>
            <a:r>
              <a:rPr lang="en-US" dirty="0"/>
              <a:t> </a:t>
            </a:r>
          </a:p>
          <a:p>
            <a:endParaRPr lang="en-US" dirty="0"/>
          </a:p>
        </p:txBody>
      </p:sp>
      <p:sp>
        <p:nvSpPr>
          <p:cNvPr id="16" name="TextBox 15">
            <a:extLst>
              <a:ext uri="{FF2B5EF4-FFF2-40B4-BE49-F238E27FC236}">
                <a16:creationId xmlns:a16="http://schemas.microsoft.com/office/drawing/2014/main" id="{B4C59F32-51C4-034A-B9DE-F3396EBF0A03}"/>
              </a:ext>
            </a:extLst>
          </p:cNvPr>
          <p:cNvSpPr txBox="1"/>
          <p:nvPr/>
        </p:nvSpPr>
        <p:spPr>
          <a:xfrm>
            <a:off x="9067800" y="148679"/>
            <a:ext cx="3460260" cy="769441"/>
          </a:xfrm>
          <a:prstGeom prst="rect">
            <a:avLst/>
          </a:prstGeom>
          <a:noFill/>
        </p:spPr>
        <p:txBody>
          <a:bodyPr wrap="square" rtlCol="0">
            <a:spAutoFit/>
          </a:bodyPr>
          <a:lstStyle/>
          <a:p>
            <a:r>
              <a:rPr lang="en-US" sz="4400" b="1" dirty="0">
                <a:solidFill>
                  <a:srgbClr val="0070C0"/>
                </a:solidFill>
                <a:latin typeface="Avenir Book" panose="02000503020000020003" pitchFamily="2" charset="0"/>
              </a:rPr>
              <a:t>filter buddy</a:t>
            </a:r>
          </a:p>
        </p:txBody>
      </p:sp>
    </p:spTree>
    <p:extLst>
      <p:ext uri="{BB962C8B-B14F-4D97-AF65-F5344CB8AC3E}">
        <p14:creationId xmlns:p14="http://schemas.microsoft.com/office/powerpoint/2010/main" val="281940763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ules" descr="rules">
            <a:hlinkClick r:id="" action="ppaction://media"/>
            <a:extLst>
              <a:ext uri="{FF2B5EF4-FFF2-40B4-BE49-F238E27FC236}">
                <a16:creationId xmlns:a16="http://schemas.microsoft.com/office/drawing/2014/main" id="{DEC9AC4B-5503-124B-B348-28B76DEC9A6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350" y="3175"/>
            <a:ext cx="12192000" cy="6103938"/>
          </a:xfrm>
          <a:prstGeom prst="rect">
            <a:avLst/>
          </a:prstGeom>
        </p:spPr>
      </p:pic>
    </p:spTree>
    <p:extLst>
      <p:ext uri="{BB962C8B-B14F-4D97-AF65-F5344CB8AC3E}">
        <p14:creationId xmlns:p14="http://schemas.microsoft.com/office/powerpoint/2010/main" val="3216533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6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DF9E5-09B3-E04A-A99D-1409B3459AB8}"/>
              </a:ext>
            </a:extLst>
          </p:cNvPr>
          <p:cNvSpPr>
            <a:spLocks noGrp="1"/>
          </p:cNvSpPr>
          <p:nvPr>
            <p:ph type="title"/>
          </p:nvPr>
        </p:nvSpPr>
        <p:spPr/>
        <p:txBody>
          <a:bodyPr/>
          <a:lstStyle/>
          <a:p>
            <a:r>
              <a:rPr lang="en-US" dirty="0"/>
              <a:t>Need 4: Getting an overview of word filters’ actions</a:t>
            </a:r>
          </a:p>
        </p:txBody>
      </p:sp>
      <p:sp>
        <p:nvSpPr>
          <p:cNvPr id="3" name="Content Placeholder 2">
            <a:extLst>
              <a:ext uri="{FF2B5EF4-FFF2-40B4-BE49-F238E27FC236}">
                <a16:creationId xmlns:a16="http://schemas.microsoft.com/office/drawing/2014/main" id="{EC231E7D-9968-284F-94C0-13B2B2BDACF4}"/>
              </a:ext>
            </a:extLst>
          </p:cNvPr>
          <p:cNvSpPr>
            <a:spLocks noGrp="1"/>
          </p:cNvSpPr>
          <p:nvPr>
            <p:ph idx="1"/>
          </p:nvPr>
        </p:nvSpPr>
        <p:spPr/>
        <p:txBody>
          <a:bodyPr>
            <a:normAutofit/>
          </a:bodyPr>
          <a:lstStyle/>
          <a:p>
            <a:r>
              <a:rPr lang="en-US" sz="3600" dirty="0"/>
              <a:t>Interested in reviewing the temporal performance of configured categories.</a:t>
            </a:r>
          </a:p>
          <a:p>
            <a:pPr marL="0" indent="0">
              <a:buNone/>
            </a:pPr>
            <a:endParaRPr lang="en-US" sz="3600" i="1" dirty="0"/>
          </a:p>
          <a:p>
            <a:pPr marL="0" indent="0">
              <a:buNone/>
            </a:pPr>
            <a:r>
              <a:rPr lang="en-US" sz="3600" i="1" dirty="0">
                <a:solidFill>
                  <a:schemeClr val="tx2">
                    <a:lumMod val="60000"/>
                    <a:lumOff val="40000"/>
                  </a:schemeClr>
                </a:solidFill>
              </a:rPr>
              <a:t>“Obviously, something like adding word filters could potentially have a negative impact if 75% of your viewers are saying a phrase that you filtered out. So, it would be cool to have statistics for stuff like that.” – P9</a:t>
            </a:r>
          </a:p>
        </p:txBody>
      </p:sp>
    </p:spTree>
    <p:extLst>
      <p:ext uri="{BB962C8B-B14F-4D97-AF65-F5344CB8AC3E}">
        <p14:creationId xmlns:p14="http://schemas.microsoft.com/office/powerpoint/2010/main" val="3009172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verview" descr="overview">
            <a:hlinkClick r:id="" action="ppaction://media"/>
            <a:extLst>
              <a:ext uri="{FF2B5EF4-FFF2-40B4-BE49-F238E27FC236}">
                <a16:creationId xmlns:a16="http://schemas.microsoft.com/office/drawing/2014/main" id="{90BF1E8B-BA27-9C42-8339-AEBF6DC65D7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938" y="3175"/>
            <a:ext cx="12192000" cy="6103938"/>
          </a:xfrm>
          <a:prstGeom prst="rect">
            <a:avLst/>
          </a:prstGeom>
        </p:spPr>
      </p:pic>
    </p:spTree>
    <p:extLst>
      <p:ext uri="{BB962C8B-B14F-4D97-AF65-F5344CB8AC3E}">
        <p14:creationId xmlns:p14="http://schemas.microsoft.com/office/powerpoint/2010/main" val="1372691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2514600" cy="6858000"/>
          </a:xfrm>
          <a:prstGeom prst="rect">
            <a:avLst/>
          </a:prstGeom>
          <a:solidFill>
            <a:schemeClr val="tx2"/>
          </a:solidFill>
        </p:spPr>
      </p:sp>
      <p:sp>
        <p:nvSpPr>
          <p:cNvPr id="4" name="TextBox 4"/>
          <p:cNvSpPr txBox="1"/>
          <p:nvPr/>
        </p:nvSpPr>
        <p:spPr>
          <a:xfrm>
            <a:off x="3124200" y="3429000"/>
            <a:ext cx="8794260" cy="1354217"/>
          </a:xfrm>
          <a:prstGeom prst="rect">
            <a:avLst/>
          </a:prstGeom>
        </p:spPr>
        <p:txBody>
          <a:bodyPr wrap="square" lIns="0" tIns="0" rIns="0" bIns="0" rtlCol="0" anchor="t">
            <a:spAutoFit/>
          </a:bodyPr>
          <a:lstStyle/>
          <a:p>
            <a:pPr marL="0" marR="0" lvl="0" indent="0" algn="r" defTabSz="609630" rtl="0" eaLnBrk="1" fontAlgn="auto" latinLnBrk="0" hangingPunct="1">
              <a:lnSpc>
                <a:spcPct val="100000"/>
              </a:lnSpc>
              <a:spcBef>
                <a:spcPts val="0"/>
              </a:spcBef>
              <a:spcAft>
                <a:spcPts val="0"/>
              </a:spcAft>
              <a:buClrTx/>
              <a:buSzTx/>
              <a:buFontTx/>
              <a:buNone/>
              <a:tabLst/>
              <a:defRPr/>
            </a:pPr>
            <a:r>
              <a:rPr kumimoji="0" lang="en-US" sz="8800" b="1" i="0" u="none" strike="noStrike" kern="1200" cap="none" spc="0" normalizeH="0" baseline="0" noProof="0" dirty="0">
                <a:ln>
                  <a:noFill/>
                </a:ln>
                <a:solidFill>
                  <a:schemeClr val="tx2"/>
                </a:solidFill>
                <a:effectLst/>
                <a:uLnTx/>
                <a:uFillTx/>
                <a:latin typeface="Avenir Next" panose="020B0503020202020204" pitchFamily="34" charset="0"/>
                <a:ea typeface="+mn-ea"/>
                <a:cs typeface="+mn-cs"/>
              </a:rPr>
              <a:t>Evaluation</a:t>
            </a:r>
            <a:endParaRPr kumimoji="0" lang="en-US" sz="8000" b="1" i="0" u="none" strike="noStrike" kern="1200" cap="none" spc="-87" normalizeH="0" baseline="0" noProof="0" dirty="0">
              <a:ln>
                <a:noFill/>
              </a:ln>
              <a:solidFill>
                <a:schemeClr val="tx2"/>
              </a:solidFill>
              <a:effectLst/>
              <a:uLnTx/>
              <a:uFillTx/>
              <a:latin typeface="Avenir Next" panose="020B0503020202020204" pitchFamily="34" charset="0"/>
              <a:ea typeface="+mn-ea"/>
              <a:cs typeface="+mn-cs"/>
            </a:endParaRPr>
          </a:p>
        </p:txBody>
      </p:sp>
    </p:spTree>
    <p:extLst>
      <p:ext uri="{BB962C8B-B14F-4D97-AF65-F5344CB8AC3E}">
        <p14:creationId xmlns:p14="http://schemas.microsoft.com/office/powerpoint/2010/main" val="1546282085"/>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83247-7AF1-0340-9378-E686252FBE2D}"/>
              </a:ext>
            </a:extLst>
          </p:cNvPr>
          <p:cNvSpPr>
            <a:spLocks noGrp="1"/>
          </p:cNvSpPr>
          <p:nvPr>
            <p:ph type="title"/>
          </p:nvPr>
        </p:nvSpPr>
        <p:spPr/>
        <p:txBody>
          <a:bodyPr>
            <a:normAutofit/>
          </a:bodyPr>
          <a:lstStyle/>
          <a:p>
            <a:r>
              <a:rPr lang="en-US" sz="4800" dirty="0"/>
              <a:t>User Study</a:t>
            </a:r>
          </a:p>
        </p:txBody>
      </p:sp>
      <p:sp>
        <p:nvSpPr>
          <p:cNvPr id="3" name="Content Placeholder 2">
            <a:extLst>
              <a:ext uri="{FF2B5EF4-FFF2-40B4-BE49-F238E27FC236}">
                <a16:creationId xmlns:a16="http://schemas.microsoft.com/office/drawing/2014/main" id="{A73936CC-6555-C549-A4EB-E6DB415E9111}"/>
              </a:ext>
            </a:extLst>
          </p:cNvPr>
          <p:cNvSpPr>
            <a:spLocks noGrp="1"/>
          </p:cNvSpPr>
          <p:nvPr>
            <p:ph idx="1"/>
          </p:nvPr>
        </p:nvSpPr>
        <p:spPr/>
        <p:txBody>
          <a:bodyPr>
            <a:normAutofit/>
          </a:bodyPr>
          <a:lstStyle/>
          <a:p>
            <a:r>
              <a:rPr lang="en-US" sz="4400" dirty="0"/>
              <a:t>Interviewed 8 YouTube creators</a:t>
            </a:r>
          </a:p>
          <a:p>
            <a:r>
              <a:rPr lang="en-US" sz="4400" dirty="0"/>
              <a:t>Asked participants to “think aloud” while exploring FilterBuddy features</a:t>
            </a:r>
          </a:p>
          <a:p>
            <a:r>
              <a:rPr lang="en-US" sz="4400" dirty="0"/>
              <a:t>Interpretive qualitative analysis</a:t>
            </a:r>
          </a:p>
        </p:txBody>
      </p:sp>
    </p:spTree>
    <p:extLst>
      <p:ext uri="{BB962C8B-B14F-4D97-AF65-F5344CB8AC3E}">
        <p14:creationId xmlns:p14="http://schemas.microsoft.com/office/powerpoint/2010/main" val="2598185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ACDFE-4C06-AF4A-B5A5-06F5F4F3F77C}"/>
              </a:ext>
            </a:extLst>
          </p:cNvPr>
          <p:cNvSpPr>
            <a:spLocks noGrp="1"/>
          </p:cNvSpPr>
          <p:nvPr>
            <p:ph type="title"/>
          </p:nvPr>
        </p:nvSpPr>
        <p:spPr/>
        <p:txBody>
          <a:bodyPr/>
          <a:lstStyle/>
          <a:p>
            <a:r>
              <a:rPr lang="en-US" dirty="0"/>
              <a:t>Insights</a:t>
            </a:r>
          </a:p>
        </p:txBody>
      </p:sp>
      <p:sp>
        <p:nvSpPr>
          <p:cNvPr id="3" name="Content Placeholder 2">
            <a:extLst>
              <a:ext uri="{FF2B5EF4-FFF2-40B4-BE49-F238E27FC236}">
                <a16:creationId xmlns:a16="http://schemas.microsoft.com/office/drawing/2014/main" id="{A97BE1C2-6F6A-3A4E-8FB6-DB6BBB9B3390}"/>
              </a:ext>
            </a:extLst>
          </p:cNvPr>
          <p:cNvSpPr>
            <a:spLocks noGrp="1"/>
          </p:cNvSpPr>
          <p:nvPr>
            <p:ph idx="1"/>
          </p:nvPr>
        </p:nvSpPr>
        <p:spPr>
          <a:xfrm>
            <a:off x="533400" y="1524000"/>
            <a:ext cx="11430000" cy="5105400"/>
          </a:xfrm>
        </p:spPr>
        <p:txBody>
          <a:bodyPr>
            <a:normAutofit/>
          </a:bodyPr>
          <a:lstStyle/>
          <a:p>
            <a:r>
              <a:rPr lang="en-US" sz="3600" dirty="0"/>
              <a:t>Appreciative of </a:t>
            </a:r>
            <a:r>
              <a:rPr lang="en-US" sz="3600" b="1" dirty="0"/>
              <a:t>greater automation</a:t>
            </a:r>
          </a:p>
          <a:p>
            <a:r>
              <a:rPr lang="en-US" sz="3600" dirty="0"/>
              <a:t>Show </a:t>
            </a:r>
            <a:r>
              <a:rPr lang="en-US" sz="3600" b="1" dirty="0"/>
              <a:t>resistance to </a:t>
            </a:r>
            <a:r>
              <a:rPr lang="en-US" sz="3600" dirty="0"/>
              <a:t>solely </a:t>
            </a:r>
            <a:r>
              <a:rPr lang="en-US" sz="3600" b="1" dirty="0"/>
              <a:t>ML</a:t>
            </a:r>
            <a:r>
              <a:rPr lang="en-US" sz="3600" dirty="0"/>
              <a:t>-based approaches</a:t>
            </a:r>
          </a:p>
          <a:p>
            <a:r>
              <a:rPr lang="en-US" sz="3600" dirty="0"/>
              <a:t>Requested additional </a:t>
            </a:r>
            <a:r>
              <a:rPr lang="en-US" sz="3600" b="1" dirty="0"/>
              <a:t>defensive mechanisms </a:t>
            </a:r>
            <a:r>
              <a:rPr lang="en-US" sz="3600" dirty="0"/>
              <a:t>to reduce incorrect removals</a:t>
            </a:r>
          </a:p>
          <a:p>
            <a:r>
              <a:rPr lang="en-US" sz="3600" dirty="0"/>
              <a:t>Liked the ability to </a:t>
            </a:r>
            <a:r>
              <a:rPr lang="en-US" sz="3600" b="1" dirty="0"/>
              <a:t>share </a:t>
            </a:r>
            <a:r>
              <a:rPr lang="en-US" sz="3600" dirty="0"/>
              <a:t>their filters and build off of filters created by others</a:t>
            </a:r>
          </a:p>
          <a:p>
            <a:r>
              <a:rPr lang="en-US" sz="3600" dirty="0"/>
              <a:t>Devised </a:t>
            </a:r>
            <a:r>
              <a:rPr lang="en-US" sz="3600" b="1" dirty="0"/>
              <a:t>many use cases </a:t>
            </a:r>
            <a:r>
              <a:rPr lang="en-US" sz="3600" dirty="0"/>
              <a:t>for the tool:</a:t>
            </a:r>
          </a:p>
          <a:p>
            <a:pPr lvl="1"/>
            <a:r>
              <a:rPr lang="en-US" sz="3200" dirty="0"/>
              <a:t>Filtering for positive feedback</a:t>
            </a:r>
          </a:p>
          <a:p>
            <a:pPr lvl="1"/>
            <a:r>
              <a:rPr lang="en-US" sz="3200" dirty="0"/>
              <a:t>Better understanding audiences</a:t>
            </a:r>
          </a:p>
        </p:txBody>
      </p:sp>
    </p:spTree>
    <p:extLst>
      <p:ext uri="{BB962C8B-B14F-4D97-AF65-F5344CB8AC3E}">
        <p14:creationId xmlns:p14="http://schemas.microsoft.com/office/powerpoint/2010/main" val="191990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2514600" cy="6858000"/>
          </a:xfrm>
          <a:prstGeom prst="rect">
            <a:avLst/>
          </a:prstGeom>
          <a:solidFill>
            <a:schemeClr val="tx2"/>
          </a:solidFill>
        </p:spPr>
      </p:sp>
      <p:sp>
        <p:nvSpPr>
          <p:cNvPr id="4" name="TextBox 4"/>
          <p:cNvSpPr txBox="1"/>
          <p:nvPr/>
        </p:nvSpPr>
        <p:spPr>
          <a:xfrm>
            <a:off x="3124200" y="3429000"/>
            <a:ext cx="8794260" cy="1354217"/>
          </a:xfrm>
          <a:prstGeom prst="rect">
            <a:avLst/>
          </a:prstGeom>
        </p:spPr>
        <p:txBody>
          <a:bodyPr wrap="square" lIns="0" tIns="0" rIns="0" bIns="0" rtlCol="0" anchor="t">
            <a:spAutoFit/>
          </a:bodyPr>
          <a:lstStyle/>
          <a:p>
            <a:pPr marL="0" marR="0" lvl="0" indent="0" algn="r" defTabSz="609630" rtl="0" eaLnBrk="1" fontAlgn="auto" latinLnBrk="0" hangingPunct="1">
              <a:lnSpc>
                <a:spcPct val="100000"/>
              </a:lnSpc>
              <a:spcBef>
                <a:spcPts val="0"/>
              </a:spcBef>
              <a:spcAft>
                <a:spcPts val="0"/>
              </a:spcAft>
              <a:buClrTx/>
              <a:buSzTx/>
              <a:buFontTx/>
              <a:buNone/>
              <a:tabLst/>
              <a:defRPr/>
            </a:pPr>
            <a:r>
              <a:rPr kumimoji="0" lang="en-US" sz="8800" b="1" i="0" u="none" strike="noStrike" kern="1200" cap="none" spc="0" normalizeH="0" baseline="0" noProof="0" dirty="0">
                <a:ln>
                  <a:noFill/>
                </a:ln>
                <a:solidFill>
                  <a:schemeClr val="tx2"/>
                </a:solidFill>
                <a:effectLst/>
                <a:uLnTx/>
                <a:uFillTx/>
                <a:latin typeface="Avenir Next" panose="020B0503020202020204" pitchFamily="34" charset="0"/>
                <a:ea typeface="+mn-ea"/>
                <a:cs typeface="+mn-cs"/>
              </a:rPr>
              <a:t>Takeaways</a:t>
            </a:r>
            <a:endParaRPr kumimoji="0" lang="en-US" sz="8000" b="1" i="0" u="none" strike="noStrike" kern="1200" cap="none" spc="-87" normalizeH="0" baseline="0" noProof="0" dirty="0">
              <a:ln>
                <a:noFill/>
              </a:ln>
              <a:solidFill>
                <a:schemeClr val="tx2"/>
              </a:solidFill>
              <a:effectLst/>
              <a:uLnTx/>
              <a:uFillTx/>
              <a:latin typeface="Avenir Next" panose="020B0503020202020204" pitchFamily="34" charset="0"/>
              <a:ea typeface="+mn-ea"/>
              <a:cs typeface="+mn-cs"/>
            </a:endParaRPr>
          </a:p>
        </p:txBody>
      </p:sp>
    </p:spTree>
    <p:extLst>
      <p:ext uri="{BB962C8B-B14F-4D97-AF65-F5344CB8AC3E}">
        <p14:creationId xmlns:p14="http://schemas.microsoft.com/office/powerpoint/2010/main" val="1003325992"/>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1CC61-23CC-5447-8D69-A95187B4F69B}"/>
              </a:ext>
            </a:extLst>
          </p:cNvPr>
          <p:cNvSpPr>
            <a:spLocks noGrp="1"/>
          </p:cNvSpPr>
          <p:nvPr>
            <p:ph type="title"/>
          </p:nvPr>
        </p:nvSpPr>
        <p:spPr/>
        <p:txBody>
          <a:bodyPr/>
          <a:lstStyle/>
          <a:p>
            <a:r>
              <a:rPr lang="en-US" dirty="0"/>
              <a:t>Design Implications</a:t>
            </a:r>
          </a:p>
        </p:txBody>
      </p:sp>
      <p:sp>
        <p:nvSpPr>
          <p:cNvPr id="3" name="Content Placeholder 2">
            <a:extLst>
              <a:ext uri="{FF2B5EF4-FFF2-40B4-BE49-F238E27FC236}">
                <a16:creationId xmlns:a16="http://schemas.microsoft.com/office/drawing/2014/main" id="{BA8CF08D-BB08-2A47-9B6A-F0141EEC42FA}"/>
              </a:ext>
            </a:extLst>
          </p:cNvPr>
          <p:cNvSpPr>
            <a:spLocks noGrp="1"/>
          </p:cNvSpPr>
          <p:nvPr>
            <p:ph idx="1"/>
          </p:nvPr>
        </p:nvSpPr>
        <p:spPr/>
        <p:txBody>
          <a:bodyPr>
            <a:normAutofit/>
          </a:bodyPr>
          <a:lstStyle/>
          <a:p>
            <a:r>
              <a:rPr lang="en-US" sz="4400" dirty="0"/>
              <a:t>Creators are deeply invested in </a:t>
            </a:r>
            <a:r>
              <a:rPr lang="en-US" sz="4400" b="1" dirty="0"/>
              <a:t>retaining control</a:t>
            </a:r>
            <a:r>
              <a:rPr lang="en-US" sz="4400" dirty="0"/>
              <a:t> </a:t>
            </a:r>
          </a:p>
          <a:p>
            <a:pPr lvl="1"/>
            <a:r>
              <a:rPr lang="en-US" sz="4000" dirty="0"/>
              <a:t>Sensible design defaults can help with minimizing manual effort</a:t>
            </a:r>
          </a:p>
          <a:p>
            <a:r>
              <a:rPr lang="en-US" sz="4400" dirty="0"/>
              <a:t>Need for advanced </a:t>
            </a:r>
            <a:r>
              <a:rPr lang="en-US" sz="4400" b="1" dirty="0"/>
              <a:t>analytic and visualization </a:t>
            </a:r>
            <a:r>
              <a:rPr lang="en-US" sz="4400" dirty="0"/>
              <a:t>tools</a:t>
            </a:r>
          </a:p>
        </p:txBody>
      </p:sp>
    </p:spTree>
    <p:extLst>
      <p:ext uri="{BB962C8B-B14F-4D97-AF65-F5344CB8AC3E}">
        <p14:creationId xmlns:p14="http://schemas.microsoft.com/office/powerpoint/2010/main" val="2852462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REFERENCE_ID" val="c3765107-883c-4ff5-8d65-db716d1f1d06"/>
  <p:tag name="ARTICULATE_SLIDE_COUNT" val="6"/>
  <p:tag name="ARTICULATE_DESIGN_ID_OFFICE THEME" val="HPfOUJdl"/>
  <p:tag name="ARTICULATE_PRESENTER_VERSION" val="8"/>
  <p:tag name="ARTICULATE_PROJECT_CHECK" val="0"/>
  <p:tag name="ARTICULATE_PROJECT_OPEN" val="1"/>
  <p:tag name="ARTICULATE_REFERENCE_COUNT" val="0"/>
  <p:tag name="ARTICULATE_PLAYER_GLOSSARY_XML" val="&lt;?xml version=&quot;1.0&quot; encoding=&quot;utf-16&quot;?&gt;&lt;glossary xmlns:xsi=&quot;http://www.w3.org/2001/XMLSchema-instance&quot; xmlns:xsd=&quot;http://www.w3.org/2001/XMLSchema&quot;&gt;&lt;terms /&gt;&lt;/glossary&gt;"/>
  <p:tag name="TAG_BACKING_FORM_KEY" val="6358204-\\mac\home\downloads\ppt_tabs_template2.pptx"/>
  <p:tag name="ARTICULATE_USED_PAGE_ORIENTATION" val="1"/>
  <p:tag name="ARTICULATE_USED_PAGE_SIZE"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Shagun">
      <a:dk1>
        <a:srgbClr val="000000"/>
      </a:dk1>
      <a:lt1>
        <a:srgbClr val="FFFFFF"/>
      </a:lt1>
      <a:dk2>
        <a:srgbClr val="1F497D"/>
      </a:dk2>
      <a:lt2>
        <a:srgbClr val="EEECE1"/>
      </a:lt2>
      <a:accent1>
        <a:srgbClr val="0F6E8E"/>
      </a:accent1>
      <a:accent2>
        <a:srgbClr val="309394"/>
      </a:accent2>
      <a:accent3>
        <a:srgbClr val="23B8AC"/>
      </a:accent3>
      <a:accent4>
        <a:srgbClr val="92A51A"/>
      </a:accent4>
      <a:accent5>
        <a:srgbClr val="ECC404"/>
      </a:accent5>
      <a:accent6>
        <a:srgbClr val="575857"/>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Shagun">
      <a:dk1>
        <a:srgbClr val="000000"/>
      </a:dk1>
      <a:lt1>
        <a:srgbClr val="FFFFFF"/>
      </a:lt1>
      <a:dk2>
        <a:srgbClr val="1F497D"/>
      </a:dk2>
      <a:lt2>
        <a:srgbClr val="EEECE1"/>
      </a:lt2>
      <a:accent1>
        <a:srgbClr val="0F6E8E"/>
      </a:accent1>
      <a:accent2>
        <a:srgbClr val="309394"/>
      </a:accent2>
      <a:accent3>
        <a:srgbClr val="23B8AC"/>
      </a:accent3>
      <a:accent4>
        <a:srgbClr val="92A51A"/>
      </a:accent4>
      <a:accent5>
        <a:srgbClr val="ECC404"/>
      </a:accent5>
      <a:accent6>
        <a:srgbClr val="575857"/>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2653</TotalTime>
  <Words>938</Words>
  <Application>Microsoft Macintosh PowerPoint</Application>
  <PresentationFormat>Widescreen</PresentationFormat>
  <Paragraphs>83</Paragraphs>
  <Slides>11</Slides>
  <Notes>11</Notes>
  <HiddenSlides>0</HiddenSlides>
  <MMClips>2</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Arial</vt:lpstr>
      <vt:lpstr>Avenir Book</vt:lpstr>
      <vt:lpstr>Avenir Light</vt:lpstr>
      <vt:lpstr>Avenir Next</vt:lpstr>
      <vt:lpstr>Avenir Next Medium</vt:lpstr>
      <vt:lpstr>Calibri</vt:lpstr>
      <vt:lpstr>Calibri Light</vt:lpstr>
      <vt:lpstr>Proxima Nova</vt:lpstr>
      <vt:lpstr>Office Theme</vt:lpstr>
      <vt:lpstr>Custom Design</vt:lpstr>
      <vt:lpstr>Need 3: Seeing examples of matching comments while configuring filters</vt:lpstr>
      <vt:lpstr>PowerPoint Presentation</vt:lpstr>
      <vt:lpstr>Need 4: Getting an overview of word filters’ actions</vt:lpstr>
      <vt:lpstr>PowerPoint Presentation</vt:lpstr>
      <vt:lpstr>PowerPoint Presentation</vt:lpstr>
      <vt:lpstr>User Study</vt:lpstr>
      <vt:lpstr>Insights</vt:lpstr>
      <vt:lpstr>PowerPoint Presentation</vt:lpstr>
      <vt:lpstr>Design Implications</vt:lpstr>
      <vt:lpstr>Role of Different Stakeholders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dc:creator>
  <cp:lastModifiedBy>Shagun Jhaver</cp:lastModifiedBy>
  <cp:revision>1381</cp:revision>
  <dcterms:created xsi:type="dcterms:W3CDTF">2015-12-15T13:27:57Z</dcterms:created>
  <dcterms:modified xsi:type="dcterms:W3CDTF">2022-05-03T06:18:26Z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Path">
    <vt:lpwstr>Presentation1</vt:lpwstr>
  </property>
  <property fmtid="{D5CDD505-2E9C-101B-9397-08002B2CF9AE}" pid="3" name="ArticulateProjectVersion">
    <vt:lpwstr>7</vt:lpwstr>
  </property>
  <property fmtid="{D5CDD505-2E9C-101B-9397-08002B2CF9AE}" pid="4" name="ArticulateUseProject">
    <vt:lpwstr>1</vt:lpwstr>
  </property>
  <property fmtid="{D5CDD505-2E9C-101B-9397-08002B2CF9AE}" pid="5" name="ArticulateGUID">
    <vt:lpwstr>EBBE11A4-CD87-44FA-80F4-48D874B9FBA0</vt:lpwstr>
  </property>
  <property fmtid="{D5CDD505-2E9C-101B-9397-08002B2CF9AE}" pid="6" name="ArticulateProjectFull">
    <vt:lpwstr>\\Mac\Home\Downloads\PPT_Tabs_Template2.ppta</vt:lpwstr>
  </property>
</Properties>
</file>

<file path=docProps/thumbnail.jpeg>
</file>